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70"/>
  </p:notesMasterIdLst>
  <p:sldIdLst>
    <p:sldId id="282" r:id="rId5"/>
    <p:sldId id="291" r:id="rId6"/>
    <p:sldId id="292" r:id="rId7"/>
    <p:sldId id="280" r:id="rId8"/>
    <p:sldId id="283" r:id="rId9"/>
    <p:sldId id="284" r:id="rId10"/>
    <p:sldId id="286" r:id="rId11"/>
    <p:sldId id="285" r:id="rId12"/>
    <p:sldId id="290" r:id="rId13"/>
    <p:sldId id="294" r:id="rId14"/>
    <p:sldId id="296" r:id="rId15"/>
    <p:sldId id="297" r:id="rId16"/>
    <p:sldId id="298" r:id="rId17"/>
    <p:sldId id="300" r:id="rId18"/>
    <p:sldId id="301" r:id="rId19"/>
    <p:sldId id="302" r:id="rId20"/>
    <p:sldId id="303" r:id="rId21"/>
    <p:sldId id="304" r:id="rId22"/>
    <p:sldId id="305" r:id="rId23"/>
    <p:sldId id="306" r:id="rId24"/>
    <p:sldId id="307" r:id="rId25"/>
    <p:sldId id="309" r:id="rId26"/>
    <p:sldId id="308" r:id="rId27"/>
    <p:sldId id="310" r:id="rId28"/>
    <p:sldId id="311" r:id="rId29"/>
    <p:sldId id="312" r:id="rId30"/>
    <p:sldId id="313" r:id="rId31"/>
    <p:sldId id="323" r:id="rId32"/>
    <p:sldId id="317" r:id="rId33"/>
    <p:sldId id="318" r:id="rId34"/>
    <p:sldId id="315" r:id="rId35"/>
    <p:sldId id="319" r:id="rId36"/>
    <p:sldId id="320" r:id="rId37"/>
    <p:sldId id="321" r:id="rId38"/>
    <p:sldId id="316" r:id="rId39"/>
    <p:sldId id="314" r:id="rId40"/>
    <p:sldId id="324" r:id="rId41"/>
    <p:sldId id="327" r:id="rId42"/>
    <p:sldId id="325" r:id="rId43"/>
    <p:sldId id="326" r:id="rId44"/>
    <p:sldId id="328" r:id="rId45"/>
    <p:sldId id="329" r:id="rId46"/>
    <p:sldId id="331" r:id="rId47"/>
    <p:sldId id="332" r:id="rId48"/>
    <p:sldId id="333" r:id="rId49"/>
    <p:sldId id="335" r:id="rId50"/>
    <p:sldId id="336" r:id="rId51"/>
    <p:sldId id="337" r:id="rId52"/>
    <p:sldId id="338" r:id="rId53"/>
    <p:sldId id="340" r:id="rId54"/>
    <p:sldId id="341" r:id="rId55"/>
    <p:sldId id="342" r:id="rId56"/>
    <p:sldId id="343" r:id="rId57"/>
    <p:sldId id="334" r:id="rId58"/>
    <p:sldId id="344" r:id="rId59"/>
    <p:sldId id="345" r:id="rId60"/>
    <p:sldId id="346" r:id="rId61"/>
    <p:sldId id="347" r:id="rId62"/>
    <p:sldId id="348" r:id="rId63"/>
    <p:sldId id="349" r:id="rId64"/>
    <p:sldId id="350" r:id="rId65"/>
    <p:sldId id="322" r:id="rId66"/>
    <p:sldId id="351" r:id="rId67"/>
    <p:sldId id="352" r:id="rId68"/>
    <p:sldId id="353" r:id="rId69"/>
    <p:sldId id="354" r:id="rId70"/>
    <p:sldId id="355" r:id="rId71"/>
    <p:sldId id="356" r:id="rId72"/>
    <p:sldId id="357" r:id="rId73"/>
    <p:sldId id="358" r:id="rId74"/>
    <p:sldId id="359" r:id="rId75"/>
    <p:sldId id="370" r:id="rId76"/>
    <p:sldId id="401" r:id="rId77"/>
    <p:sldId id="402" r:id="rId78"/>
    <p:sldId id="404" r:id="rId79"/>
    <p:sldId id="405" r:id="rId80"/>
    <p:sldId id="406" r:id="rId81"/>
    <p:sldId id="408" r:id="rId82"/>
    <p:sldId id="409" r:id="rId83"/>
    <p:sldId id="410" r:id="rId84"/>
    <p:sldId id="411" r:id="rId85"/>
    <p:sldId id="407" r:id="rId86"/>
    <p:sldId id="415" r:id="rId87"/>
    <p:sldId id="416" r:id="rId88"/>
    <p:sldId id="418" r:id="rId89"/>
    <p:sldId id="417" r:id="rId90"/>
    <p:sldId id="419" r:id="rId91"/>
    <p:sldId id="360" r:id="rId92"/>
    <p:sldId id="362" r:id="rId93"/>
    <p:sldId id="361" r:id="rId94"/>
    <p:sldId id="363" r:id="rId95"/>
    <p:sldId id="365" r:id="rId96"/>
    <p:sldId id="364" r:id="rId97"/>
    <p:sldId id="366" r:id="rId98"/>
    <p:sldId id="367" r:id="rId99"/>
    <p:sldId id="369" r:id="rId100"/>
    <p:sldId id="368" r:id="rId101"/>
    <p:sldId id="400" r:id="rId102"/>
    <p:sldId id="373" r:id="rId103"/>
    <p:sldId id="371" r:id="rId104"/>
    <p:sldId id="374" r:id="rId105"/>
    <p:sldId id="376" r:id="rId106"/>
    <p:sldId id="375" r:id="rId107"/>
    <p:sldId id="378" r:id="rId108"/>
    <p:sldId id="380" r:id="rId109"/>
    <p:sldId id="379" r:id="rId110"/>
    <p:sldId id="381" r:id="rId111"/>
    <p:sldId id="382" r:id="rId112"/>
    <p:sldId id="384" r:id="rId113"/>
    <p:sldId id="385" r:id="rId114"/>
    <p:sldId id="386" r:id="rId115"/>
    <p:sldId id="387" r:id="rId116"/>
    <p:sldId id="388" r:id="rId117"/>
    <p:sldId id="390" r:id="rId118"/>
    <p:sldId id="391" r:id="rId119"/>
    <p:sldId id="392" r:id="rId120"/>
    <p:sldId id="393" r:id="rId121"/>
    <p:sldId id="394" r:id="rId122"/>
    <p:sldId id="396" r:id="rId123"/>
    <p:sldId id="397" r:id="rId124"/>
    <p:sldId id="398" r:id="rId125"/>
    <p:sldId id="399" r:id="rId126"/>
    <p:sldId id="421" r:id="rId127"/>
    <p:sldId id="389" r:id="rId128"/>
    <p:sldId id="422" r:id="rId129"/>
    <p:sldId id="423" r:id="rId130"/>
    <p:sldId id="424" r:id="rId131"/>
    <p:sldId id="425" r:id="rId132"/>
    <p:sldId id="426" r:id="rId133"/>
    <p:sldId id="435" r:id="rId134"/>
    <p:sldId id="428" r:id="rId135"/>
    <p:sldId id="431" r:id="rId136"/>
    <p:sldId id="429" r:id="rId137"/>
    <p:sldId id="430" r:id="rId138"/>
    <p:sldId id="432" r:id="rId139"/>
    <p:sldId id="433" r:id="rId140"/>
    <p:sldId id="434" r:id="rId141"/>
    <p:sldId id="427" r:id="rId142"/>
    <p:sldId id="436" r:id="rId143"/>
    <p:sldId id="437" r:id="rId144"/>
    <p:sldId id="438" r:id="rId145"/>
    <p:sldId id="439" r:id="rId146"/>
    <p:sldId id="440" r:id="rId147"/>
    <p:sldId id="441" r:id="rId148"/>
    <p:sldId id="383" r:id="rId149"/>
    <p:sldId id="420" r:id="rId150"/>
    <p:sldId id="442" r:id="rId151"/>
    <p:sldId id="445" r:id="rId152"/>
    <p:sldId id="446" r:id="rId153"/>
    <p:sldId id="443" r:id="rId154"/>
    <p:sldId id="447" r:id="rId155"/>
    <p:sldId id="448" r:id="rId156"/>
    <p:sldId id="449" r:id="rId157"/>
    <p:sldId id="450" r:id="rId158"/>
    <p:sldId id="451" r:id="rId159"/>
    <p:sldId id="452" r:id="rId160"/>
    <p:sldId id="453" r:id="rId161"/>
    <p:sldId id="455" r:id="rId162"/>
    <p:sldId id="454" r:id="rId163"/>
    <p:sldId id="456" r:id="rId164"/>
    <p:sldId id="457" r:id="rId165"/>
    <p:sldId id="458" r:id="rId166"/>
    <p:sldId id="459" r:id="rId167"/>
    <p:sldId id="460" r:id="rId168"/>
    <p:sldId id="461" r:id="rId1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893435-865B-4C3C-8078-ADF7A9AD1E2A}">
          <p14:sldIdLst>
            <p14:sldId id="282"/>
            <p14:sldId id="291"/>
            <p14:sldId id="292"/>
            <p14:sldId id="280"/>
            <p14:sldId id="283"/>
            <p14:sldId id="284"/>
            <p14:sldId id="286"/>
            <p14:sldId id="285"/>
            <p14:sldId id="290"/>
            <p14:sldId id="294"/>
            <p14:sldId id="296"/>
            <p14:sldId id="297"/>
            <p14:sldId id="298"/>
            <p14:sldId id="300"/>
            <p14:sldId id="301"/>
            <p14:sldId id="302"/>
            <p14:sldId id="303"/>
            <p14:sldId id="304"/>
            <p14:sldId id="305"/>
            <p14:sldId id="306"/>
            <p14:sldId id="307"/>
            <p14:sldId id="309"/>
            <p14:sldId id="308"/>
            <p14:sldId id="310"/>
            <p14:sldId id="311"/>
            <p14:sldId id="312"/>
            <p14:sldId id="313"/>
            <p14:sldId id="323"/>
            <p14:sldId id="317"/>
            <p14:sldId id="318"/>
            <p14:sldId id="315"/>
            <p14:sldId id="319"/>
            <p14:sldId id="320"/>
            <p14:sldId id="321"/>
            <p14:sldId id="316"/>
            <p14:sldId id="314"/>
            <p14:sldId id="324"/>
            <p14:sldId id="327"/>
            <p14:sldId id="325"/>
            <p14:sldId id="326"/>
            <p14:sldId id="328"/>
            <p14:sldId id="329"/>
            <p14:sldId id="331"/>
            <p14:sldId id="332"/>
            <p14:sldId id="333"/>
            <p14:sldId id="335"/>
            <p14:sldId id="336"/>
            <p14:sldId id="337"/>
            <p14:sldId id="338"/>
            <p14:sldId id="340"/>
            <p14:sldId id="341"/>
            <p14:sldId id="342"/>
            <p14:sldId id="343"/>
            <p14:sldId id="334"/>
            <p14:sldId id="344"/>
            <p14:sldId id="345"/>
            <p14:sldId id="346"/>
            <p14:sldId id="347"/>
            <p14:sldId id="348"/>
            <p14:sldId id="349"/>
            <p14:sldId id="350"/>
            <p14:sldId id="322"/>
            <p14:sldId id="351"/>
            <p14:sldId id="352"/>
            <p14:sldId id="353"/>
            <p14:sldId id="354"/>
            <p14:sldId id="355"/>
            <p14:sldId id="356"/>
            <p14:sldId id="357"/>
            <p14:sldId id="358"/>
            <p14:sldId id="359"/>
            <p14:sldId id="370"/>
            <p14:sldId id="401"/>
            <p14:sldId id="402"/>
            <p14:sldId id="404"/>
            <p14:sldId id="405"/>
            <p14:sldId id="406"/>
            <p14:sldId id="408"/>
            <p14:sldId id="409"/>
            <p14:sldId id="410"/>
            <p14:sldId id="411"/>
            <p14:sldId id="407"/>
            <p14:sldId id="415"/>
            <p14:sldId id="416"/>
            <p14:sldId id="418"/>
            <p14:sldId id="417"/>
            <p14:sldId id="419"/>
            <p14:sldId id="360"/>
            <p14:sldId id="362"/>
            <p14:sldId id="361"/>
            <p14:sldId id="363"/>
            <p14:sldId id="365"/>
            <p14:sldId id="364"/>
            <p14:sldId id="366"/>
            <p14:sldId id="367"/>
            <p14:sldId id="369"/>
            <p14:sldId id="368"/>
            <p14:sldId id="400"/>
            <p14:sldId id="373"/>
            <p14:sldId id="371"/>
            <p14:sldId id="374"/>
            <p14:sldId id="376"/>
            <p14:sldId id="375"/>
            <p14:sldId id="378"/>
            <p14:sldId id="380"/>
            <p14:sldId id="379"/>
            <p14:sldId id="381"/>
            <p14:sldId id="382"/>
            <p14:sldId id="384"/>
            <p14:sldId id="385"/>
            <p14:sldId id="386"/>
            <p14:sldId id="387"/>
            <p14:sldId id="388"/>
            <p14:sldId id="390"/>
            <p14:sldId id="391"/>
            <p14:sldId id="392"/>
            <p14:sldId id="393"/>
            <p14:sldId id="394"/>
            <p14:sldId id="396"/>
            <p14:sldId id="397"/>
            <p14:sldId id="398"/>
            <p14:sldId id="399"/>
            <p14:sldId id="421"/>
            <p14:sldId id="389"/>
            <p14:sldId id="422"/>
            <p14:sldId id="423"/>
            <p14:sldId id="424"/>
            <p14:sldId id="425"/>
            <p14:sldId id="426"/>
            <p14:sldId id="435"/>
            <p14:sldId id="428"/>
            <p14:sldId id="431"/>
            <p14:sldId id="429"/>
            <p14:sldId id="430"/>
            <p14:sldId id="432"/>
            <p14:sldId id="433"/>
            <p14:sldId id="434"/>
            <p14:sldId id="427"/>
            <p14:sldId id="436"/>
            <p14:sldId id="437"/>
            <p14:sldId id="438"/>
            <p14:sldId id="439"/>
            <p14:sldId id="440"/>
            <p14:sldId id="441"/>
            <p14:sldId id="383"/>
            <p14:sldId id="420"/>
            <p14:sldId id="442"/>
            <p14:sldId id="445"/>
            <p14:sldId id="446"/>
            <p14:sldId id="443"/>
            <p14:sldId id="447"/>
            <p14:sldId id="448"/>
            <p14:sldId id="449"/>
            <p14:sldId id="450"/>
            <p14:sldId id="451"/>
            <p14:sldId id="452"/>
            <p14:sldId id="453"/>
            <p14:sldId id="455"/>
            <p14:sldId id="454"/>
            <p14:sldId id="456"/>
            <p14:sldId id="457"/>
            <p14:sldId id="458"/>
            <p14:sldId id="459"/>
            <p14:sldId id="460"/>
            <p14:sldId id="4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5" autoAdjust="0"/>
    <p:restoredTop sz="95033" autoAdjust="0"/>
  </p:normalViewPr>
  <p:slideViewPr>
    <p:cSldViewPr snapToGrid="0">
      <p:cViewPr varScale="1">
        <p:scale>
          <a:sx n="78" d="100"/>
          <a:sy n="78" d="100"/>
        </p:scale>
        <p:origin x="974"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6:35:04.378"/>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Coursera course link: https://www.coursera.org/learn/generative-ai-with-llms/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45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1780930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108</a:t>
            </a:fld>
            <a:endParaRPr lang="en-US" dirty="0"/>
          </a:p>
        </p:txBody>
      </p:sp>
    </p:spTree>
    <p:extLst>
      <p:ext uri="{BB962C8B-B14F-4D97-AF65-F5344CB8AC3E}">
        <p14:creationId xmlns:p14="http://schemas.microsoft.com/office/powerpoint/2010/main" val="37619885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109</a:t>
            </a:fld>
            <a:endParaRPr lang="en-US" dirty="0"/>
          </a:p>
        </p:txBody>
      </p:sp>
    </p:spTree>
    <p:extLst>
      <p:ext uri="{BB962C8B-B14F-4D97-AF65-F5344CB8AC3E}">
        <p14:creationId xmlns:p14="http://schemas.microsoft.com/office/powerpoint/2010/main" val="652599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110</a:t>
            </a:fld>
            <a:endParaRPr lang="en-US" dirty="0"/>
          </a:p>
        </p:txBody>
      </p:sp>
    </p:spTree>
    <p:extLst>
      <p:ext uri="{BB962C8B-B14F-4D97-AF65-F5344CB8AC3E}">
        <p14:creationId xmlns:p14="http://schemas.microsoft.com/office/powerpoint/2010/main" val="17608157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111</a:t>
            </a:fld>
            <a:endParaRPr lang="en-US" dirty="0"/>
          </a:p>
        </p:txBody>
      </p:sp>
    </p:spTree>
    <p:extLst>
      <p:ext uri="{BB962C8B-B14F-4D97-AF65-F5344CB8AC3E}">
        <p14:creationId xmlns:p14="http://schemas.microsoft.com/office/powerpoint/2010/main" val="40139002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112</a:t>
            </a:fld>
            <a:endParaRPr lang="en-US" dirty="0"/>
          </a:p>
        </p:txBody>
      </p:sp>
    </p:spTree>
    <p:extLst>
      <p:ext uri="{BB962C8B-B14F-4D97-AF65-F5344CB8AC3E}">
        <p14:creationId xmlns:p14="http://schemas.microsoft.com/office/powerpoint/2010/main" val="6081705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113</a:t>
            </a:fld>
            <a:endParaRPr lang="en-US" dirty="0"/>
          </a:p>
        </p:txBody>
      </p:sp>
    </p:spTree>
    <p:extLst>
      <p:ext uri="{BB962C8B-B14F-4D97-AF65-F5344CB8AC3E}">
        <p14:creationId xmlns:p14="http://schemas.microsoft.com/office/powerpoint/2010/main" val="12647948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114</a:t>
            </a:fld>
            <a:endParaRPr lang="en-US" dirty="0"/>
          </a:p>
        </p:txBody>
      </p:sp>
    </p:spTree>
    <p:extLst>
      <p:ext uri="{BB962C8B-B14F-4D97-AF65-F5344CB8AC3E}">
        <p14:creationId xmlns:p14="http://schemas.microsoft.com/office/powerpoint/2010/main" val="11381690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115</a:t>
            </a:fld>
            <a:endParaRPr lang="en-US" dirty="0"/>
          </a:p>
        </p:txBody>
      </p:sp>
    </p:spTree>
    <p:extLst>
      <p:ext uri="{BB962C8B-B14F-4D97-AF65-F5344CB8AC3E}">
        <p14:creationId xmlns:p14="http://schemas.microsoft.com/office/powerpoint/2010/main" val="2589356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116</a:t>
            </a:fld>
            <a:endParaRPr lang="en-US" dirty="0"/>
          </a:p>
        </p:txBody>
      </p:sp>
    </p:spTree>
    <p:extLst>
      <p:ext uri="{BB962C8B-B14F-4D97-AF65-F5344CB8AC3E}">
        <p14:creationId xmlns:p14="http://schemas.microsoft.com/office/powerpoint/2010/main" val="20882604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117</a:t>
            </a:fld>
            <a:endParaRPr lang="en-US" dirty="0"/>
          </a:p>
        </p:txBody>
      </p:sp>
    </p:spTree>
    <p:extLst>
      <p:ext uri="{BB962C8B-B14F-4D97-AF65-F5344CB8AC3E}">
        <p14:creationId xmlns:p14="http://schemas.microsoft.com/office/powerpoint/2010/main" val="154539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6650874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118</a:t>
            </a:fld>
            <a:endParaRPr lang="en-US" dirty="0"/>
          </a:p>
        </p:txBody>
      </p:sp>
    </p:spTree>
    <p:extLst>
      <p:ext uri="{BB962C8B-B14F-4D97-AF65-F5344CB8AC3E}">
        <p14:creationId xmlns:p14="http://schemas.microsoft.com/office/powerpoint/2010/main" val="3619223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119</a:t>
            </a:fld>
            <a:endParaRPr lang="en-US" dirty="0"/>
          </a:p>
        </p:txBody>
      </p:sp>
    </p:spTree>
    <p:extLst>
      <p:ext uri="{BB962C8B-B14F-4D97-AF65-F5344CB8AC3E}">
        <p14:creationId xmlns:p14="http://schemas.microsoft.com/office/powerpoint/2010/main" val="29783737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120</a:t>
            </a:fld>
            <a:endParaRPr lang="en-US" dirty="0"/>
          </a:p>
        </p:txBody>
      </p:sp>
    </p:spTree>
    <p:extLst>
      <p:ext uri="{BB962C8B-B14F-4D97-AF65-F5344CB8AC3E}">
        <p14:creationId xmlns:p14="http://schemas.microsoft.com/office/powerpoint/2010/main" val="41775808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121</a:t>
            </a:fld>
            <a:endParaRPr lang="en-US" dirty="0"/>
          </a:p>
        </p:txBody>
      </p:sp>
    </p:spTree>
    <p:extLst>
      <p:ext uri="{BB962C8B-B14F-4D97-AF65-F5344CB8AC3E}">
        <p14:creationId xmlns:p14="http://schemas.microsoft.com/office/powerpoint/2010/main" val="2814673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122</a:t>
            </a:fld>
            <a:endParaRPr lang="en-US" dirty="0"/>
          </a:p>
        </p:txBody>
      </p:sp>
    </p:spTree>
    <p:extLst>
      <p:ext uri="{BB962C8B-B14F-4D97-AF65-F5344CB8AC3E}">
        <p14:creationId xmlns:p14="http://schemas.microsoft.com/office/powerpoint/2010/main" val="28925642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5364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124</a:t>
            </a:fld>
            <a:endParaRPr lang="en-US" dirty="0"/>
          </a:p>
        </p:txBody>
      </p:sp>
    </p:spTree>
    <p:extLst>
      <p:ext uri="{BB962C8B-B14F-4D97-AF65-F5344CB8AC3E}">
        <p14:creationId xmlns:p14="http://schemas.microsoft.com/office/powerpoint/2010/main" val="30670953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125</a:t>
            </a:fld>
            <a:endParaRPr lang="en-US" dirty="0"/>
          </a:p>
        </p:txBody>
      </p:sp>
    </p:spTree>
    <p:extLst>
      <p:ext uri="{BB962C8B-B14F-4D97-AF65-F5344CB8AC3E}">
        <p14:creationId xmlns:p14="http://schemas.microsoft.com/office/powerpoint/2010/main" val="4653526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126</a:t>
            </a:fld>
            <a:endParaRPr lang="en-US" dirty="0"/>
          </a:p>
        </p:txBody>
      </p:sp>
    </p:spTree>
    <p:extLst>
      <p:ext uri="{BB962C8B-B14F-4D97-AF65-F5344CB8AC3E}">
        <p14:creationId xmlns:p14="http://schemas.microsoft.com/office/powerpoint/2010/main" val="24103024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206068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34996589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128</a:t>
            </a:fld>
            <a:endParaRPr lang="en-US" dirty="0"/>
          </a:p>
        </p:txBody>
      </p:sp>
    </p:spTree>
    <p:extLst>
      <p:ext uri="{BB962C8B-B14F-4D97-AF65-F5344CB8AC3E}">
        <p14:creationId xmlns:p14="http://schemas.microsoft.com/office/powerpoint/2010/main" val="36284834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129</a:t>
            </a:fld>
            <a:endParaRPr lang="en-US" dirty="0"/>
          </a:p>
        </p:txBody>
      </p:sp>
    </p:spTree>
    <p:extLst>
      <p:ext uri="{BB962C8B-B14F-4D97-AF65-F5344CB8AC3E}">
        <p14:creationId xmlns:p14="http://schemas.microsoft.com/office/powerpoint/2010/main" val="28107852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8661349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8082406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3394528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4047770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134</a:t>
            </a:fld>
            <a:endParaRPr lang="en-US" dirty="0"/>
          </a:p>
        </p:txBody>
      </p:sp>
    </p:spTree>
    <p:extLst>
      <p:ext uri="{BB962C8B-B14F-4D97-AF65-F5344CB8AC3E}">
        <p14:creationId xmlns:p14="http://schemas.microsoft.com/office/powerpoint/2010/main" val="15765023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135</a:t>
            </a:fld>
            <a:endParaRPr lang="en-US" dirty="0"/>
          </a:p>
        </p:txBody>
      </p:sp>
    </p:spTree>
    <p:extLst>
      <p:ext uri="{BB962C8B-B14F-4D97-AF65-F5344CB8AC3E}">
        <p14:creationId xmlns:p14="http://schemas.microsoft.com/office/powerpoint/2010/main" val="28443681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136</a:t>
            </a:fld>
            <a:endParaRPr lang="en-US" dirty="0"/>
          </a:p>
        </p:txBody>
      </p:sp>
    </p:spTree>
    <p:extLst>
      <p:ext uri="{BB962C8B-B14F-4D97-AF65-F5344CB8AC3E}">
        <p14:creationId xmlns:p14="http://schemas.microsoft.com/office/powerpoint/2010/main" val="27936712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a:t>Source: Hu et al. 2021, “</a:t>
            </a:r>
            <a:r>
              <a:rPr lang="en-US" sz="600" dirty="0" err="1"/>
              <a:t>LoRA</a:t>
            </a:r>
            <a:r>
              <a:rPr lang="en-US" sz="600" dirty="0"/>
              <a:t>: Low-Rank Adaptation of Large Language Models”</a:t>
            </a:r>
          </a:p>
        </p:txBody>
      </p:sp>
      <p:sp>
        <p:nvSpPr>
          <p:cNvPr id="4" name="Slide Number Placeholder 3"/>
          <p:cNvSpPr>
            <a:spLocks noGrp="1"/>
          </p:cNvSpPr>
          <p:nvPr>
            <p:ph type="sldNum" sz="quarter" idx="5"/>
          </p:nvPr>
        </p:nvSpPr>
        <p:spPr/>
        <p:txBody>
          <a:bodyPr/>
          <a:lstStyle/>
          <a:p>
            <a:fld id="{2E6DE88F-1F85-4A27-9D34-D74A50E7B0DA}" type="slidenum">
              <a:rPr lang="en-US" smtClean="0"/>
              <a:t>137</a:t>
            </a:fld>
            <a:endParaRPr lang="en-US" dirty="0"/>
          </a:p>
        </p:txBody>
      </p:sp>
    </p:spTree>
    <p:extLst>
      <p:ext uri="{BB962C8B-B14F-4D97-AF65-F5344CB8AC3E}">
        <p14:creationId xmlns:p14="http://schemas.microsoft.com/office/powerpoint/2010/main" val="416551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41370213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138</a:t>
            </a:fld>
            <a:endParaRPr lang="en-US" dirty="0"/>
          </a:p>
        </p:txBody>
      </p:sp>
    </p:spTree>
    <p:extLst>
      <p:ext uri="{BB962C8B-B14F-4D97-AF65-F5344CB8AC3E}">
        <p14:creationId xmlns:p14="http://schemas.microsoft.com/office/powerpoint/2010/main" val="1967915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139</a:t>
            </a:fld>
            <a:endParaRPr lang="en-US" dirty="0"/>
          </a:p>
        </p:txBody>
      </p:sp>
    </p:spTree>
    <p:extLst>
      <p:ext uri="{BB962C8B-B14F-4D97-AF65-F5344CB8AC3E}">
        <p14:creationId xmlns:p14="http://schemas.microsoft.com/office/powerpoint/2010/main" val="11028763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140</a:t>
            </a:fld>
            <a:endParaRPr lang="en-US" dirty="0"/>
          </a:p>
        </p:txBody>
      </p:sp>
    </p:spTree>
    <p:extLst>
      <p:ext uri="{BB962C8B-B14F-4D97-AF65-F5344CB8AC3E}">
        <p14:creationId xmlns:p14="http://schemas.microsoft.com/office/powerpoint/2010/main" val="5718584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141</a:t>
            </a:fld>
            <a:endParaRPr lang="en-US" dirty="0"/>
          </a:p>
        </p:txBody>
      </p:sp>
    </p:spTree>
    <p:extLst>
      <p:ext uri="{BB962C8B-B14F-4D97-AF65-F5344CB8AC3E}">
        <p14:creationId xmlns:p14="http://schemas.microsoft.com/office/powerpoint/2010/main" val="3945171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142</a:t>
            </a:fld>
            <a:endParaRPr lang="en-US" dirty="0"/>
          </a:p>
        </p:txBody>
      </p:sp>
    </p:spTree>
    <p:extLst>
      <p:ext uri="{BB962C8B-B14F-4D97-AF65-F5344CB8AC3E}">
        <p14:creationId xmlns:p14="http://schemas.microsoft.com/office/powerpoint/2010/main" val="235720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143</a:t>
            </a:fld>
            <a:endParaRPr lang="en-US" dirty="0"/>
          </a:p>
        </p:txBody>
      </p:sp>
    </p:spTree>
    <p:extLst>
      <p:ext uri="{BB962C8B-B14F-4D97-AF65-F5344CB8AC3E}">
        <p14:creationId xmlns:p14="http://schemas.microsoft.com/office/powerpoint/2010/main" val="10646963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144</a:t>
            </a:fld>
            <a:endParaRPr lang="en-US" dirty="0"/>
          </a:p>
        </p:txBody>
      </p:sp>
    </p:spTree>
    <p:extLst>
      <p:ext uri="{BB962C8B-B14F-4D97-AF65-F5344CB8AC3E}">
        <p14:creationId xmlns:p14="http://schemas.microsoft.com/office/powerpoint/2010/main" val="11798487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662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147</a:t>
            </a:fld>
            <a:endParaRPr lang="en-US" dirty="0"/>
          </a:p>
        </p:txBody>
      </p:sp>
    </p:spTree>
    <p:extLst>
      <p:ext uri="{BB962C8B-B14F-4D97-AF65-F5344CB8AC3E}">
        <p14:creationId xmlns:p14="http://schemas.microsoft.com/office/powerpoint/2010/main" val="11310772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148</a:t>
            </a:fld>
            <a:endParaRPr lang="en-US" dirty="0"/>
          </a:p>
        </p:txBody>
      </p:sp>
    </p:spTree>
    <p:extLst>
      <p:ext uri="{BB962C8B-B14F-4D97-AF65-F5344CB8AC3E}">
        <p14:creationId xmlns:p14="http://schemas.microsoft.com/office/powerpoint/2010/main" val="4019382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is paying attention to the word teacher and student. </a:t>
            </a:r>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37961358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149</a:t>
            </a:fld>
            <a:endParaRPr lang="en-US" dirty="0"/>
          </a:p>
        </p:txBody>
      </p:sp>
    </p:spTree>
    <p:extLst>
      <p:ext uri="{BB962C8B-B14F-4D97-AF65-F5344CB8AC3E}">
        <p14:creationId xmlns:p14="http://schemas.microsoft.com/office/powerpoint/2010/main" val="37223794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150</a:t>
            </a:fld>
            <a:endParaRPr lang="en-US" dirty="0"/>
          </a:p>
        </p:txBody>
      </p:sp>
    </p:spTree>
    <p:extLst>
      <p:ext uri="{BB962C8B-B14F-4D97-AF65-F5344CB8AC3E}">
        <p14:creationId xmlns:p14="http://schemas.microsoft.com/office/powerpoint/2010/main" val="32314518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151</a:t>
            </a:fld>
            <a:endParaRPr lang="en-US" dirty="0"/>
          </a:p>
        </p:txBody>
      </p:sp>
    </p:spTree>
    <p:extLst>
      <p:ext uri="{BB962C8B-B14F-4D97-AF65-F5344CB8AC3E}">
        <p14:creationId xmlns:p14="http://schemas.microsoft.com/office/powerpoint/2010/main" val="10211082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152</a:t>
            </a:fld>
            <a:endParaRPr lang="en-US" dirty="0"/>
          </a:p>
        </p:txBody>
      </p:sp>
    </p:spTree>
    <p:extLst>
      <p:ext uri="{BB962C8B-B14F-4D97-AF65-F5344CB8AC3E}">
        <p14:creationId xmlns:p14="http://schemas.microsoft.com/office/powerpoint/2010/main" val="27961700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153</a:t>
            </a:fld>
            <a:endParaRPr lang="en-US" dirty="0"/>
          </a:p>
        </p:txBody>
      </p:sp>
    </p:spTree>
    <p:extLst>
      <p:ext uri="{BB962C8B-B14F-4D97-AF65-F5344CB8AC3E}">
        <p14:creationId xmlns:p14="http://schemas.microsoft.com/office/powerpoint/2010/main" val="28579618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154</a:t>
            </a:fld>
            <a:endParaRPr lang="en-US" dirty="0"/>
          </a:p>
        </p:txBody>
      </p:sp>
    </p:spTree>
    <p:extLst>
      <p:ext uri="{BB962C8B-B14F-4D97-AF65-F5344CB8AC3E}">
        <p14:creationId xmlns:p14="http://schemas.microsoft.com/office/powerpoint/2010/main" val="4146321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155</a:t>
            </a:fld>
            <a:endParaRPr lang="en-US" dirty="0"/>
          </a:p>
        </p:txBody>
      </p:sp>
    </p:spTree>
    <p:extLst>
      <p:ext uri="{BB962C8B-B14F-4D97-AF65-F5344CB8AC3E}">
        <p14:creationId xmlns:p14="http://schemas.microsoft.com/office/powerpoint/2010/main" val="14010410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156</a:t>
            </a:fld>
            <a:endParaRPr lang="en-US" dirty="0"/>
          </a:p>
        </p:txBody>
      </p:sp>
    </p:spTree>
    <p:extLst>
      <p:ext uri="{BB962C8B-B14F-4D97-AF65-F5344CB8AC3E}">
        <p14:creationId xmlns:p14="http://schemas.microsoft.com/office/powerpoint/2010/main" val="42412227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157</a:t>
            </a:fld>
            <a:endParaRPr lang="en-US" dirty="0"/>
          </a:p>
        </p:txBody>
      </p:sp>
    </p:spTree>
    <p:extLst>
      <p:ext uri="{BB962C8B-B14F-4D97-AF65-F5344CB8AC3E}">
        <p14:creationId xmlns:p14="http://schemas.microsoft.com/office/powerpoint/2010/main" val="38839805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158</a:t>
            </a:fld>
            <a:endParaRPr lang="en-US" dirty="0"/>
          </a:p>
        </p:txBody>
      </p:sp>
    </p:spTree>
    <p:extLst>
      <p:ext uri="{BB962C8B-B14F-4D97-AF65-F5344CB8AC3E}">
        <p14:creationId xmlns:p14="http://schemas.microsoft.com/office/powerpoint/2010/main" val="358001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39472931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159</a:t>
            </a:fld>
            <a:endParaRPr lang="en-US" dirty="0"/>
          </a:p>
        </p:txBody>
      </p:sp>
    </p:spTree>
    <p:extLst>
      <p:ext uri="{BB962C8B-B14F-4D97-AF65-F5344CB8AC3E}">
        <p14:creationId xmlns:p14="http://schemas.microsoft.com/office/powerpoint/2010/main" val="11948166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160</a:t>
            </a:fld>
            <a:endParaRPr lang="en-US" dirty="0"/>
          </a:p>
        </p:txBody>
      </p:sp>
    </p:spTree>
    <p:extLst>
      <p:ext uri="{BB962C8B-B14F-4D97-AF65-F5344CB8AC3E}">
        <p14:creationId xmlns:p14="http://schemas.microsoft.com/office/powerpoint/2010/main" val="38063743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161</a:t>
            </a:fld>
            <a:endParaRPr lang="en-US" dirty="0"/>
          </a:p>
        </p:txBody>
      </p:sp>
    </p:spTree>
    <p:extLst>
      <p:ext uri="{BB962C8B-B14F-4D97-AF65-F5344CB8AC3E}">
        <p14:creationId xmlns:p14="http://schemas.microsoft.com/office/powerpoint/2010/main" val="38185110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162</a:t>
            </a:fld>
            <a:endParaRPr lang="en-US" dirty="0"/>
          </a:p>
        </p:txBody>
      </p:sp>
    </p:spTree>
    <p:extLst>
      <p:ext uri="{BB962C8B-B14F-4D97-AF65-F5344CB8AC3E}">
        <p14:creationId xmlns:p14="http://schemas.microsoft.com/office/powerpoint/2010/main" val="40212412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163</a:t>
            </a:fld>
            <a:endParaRPr lang="en-US" dirty="0"/>
          </a:p>
        </p:txBody>
      </p:sp>
    </p:spTree>
    <p:extLst>
      <p:ext uri="{BB962C8B-B14F-4D97-AF65-F5344CB8AC3E}">
        <p14:creationId xmlns:p14="http://schemas.microsoft.com/office/powerpoint/2010/main" val="85032226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164</a:t>
            </a:fld>
            <a:endParaRPr lang="en-US" dirty="0"/>
          </a:p>
        </p:txBody>
      </p:sp>
    </p:spTree>
    <p:extLst>
      <p:ext uri="{BB962C8B-B14F-4D97-AF65-F5344CB8AC3E}">
        <p14:creationId xmlns:p14="http://schemas.microsoft.com/office/powerpoint/2010/main" val="16327289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165</a:t>
            </a:fld>
            <a:endParaRPr lang="en-US" dirty="0"/>
          </a:p>
        </p:txBody>
      </p:sp>
    </p:spTree>
    <p:extLst>
      <p:ext uri="{BB962C8B-B14F-4D97-AF65-F5344CB8AC3E}">
        <p14:creationId xmlns:p14="http://schemas.microsoft.com/office/powerpoint/2010/main" val="3112406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2789478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411557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159281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11677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41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219704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23</a:t>
            </a:fld>
            <a:endParaRPr lang="en-US" dirty="0"/>
          </a:p>
        </p:txBody>
      </p:sp>
    </p:spTree>
    <p:extLst>
      <p:ext uri="{BB962C8B-B14F-4D97-AF65-F5344CB8AC3E}">
        <p14:creationId xmlns:p14="http://schemas.microsoft.com/office/powerpoint/2010/main" val="609186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24</a:t>
            </a:fld>
            <a:endParaRPr lang="en-US" dirty="0"/>
          </a:p>
        </p:txBody>
      </p:sp>
    </p:spTree>
    <p:extLst>
      <p:ext uri="{BB962C8B-B14F-4D97-AF65-F5344CB8AC3E}">
        <p14:creationId xmlns:p14="http://schemas.microsoft.com/office/powerpoint/2010/main" val="2063712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25</a:t>
            </a:fld>
            <a:endParaRPr lang="en-US" dirty="0"/>
          </a:p>
        </p:txBody>
      </p:sp>
    </p:spTree>
    <p:extLst>
      <p:ext uri="{BB962C8B-B14F-4D97-AF65-F5344CB8AC3E}">
        <p14:creationId xmlns:p14="http://schemas.microsoft.com/office/powerpoint/2010/main" val="766350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26</a:t>
            </a:fld>
            <a:endParaRPr lang="en-US" dirty="0"/>
          </a:p>
        </p:txBody>
      </p:sp>
    </p:spTree>
    <p:extLst>
      <p:ext uri="{BB962C8B-B14F-4D97-AF65-F5344CB8AC3E}">
        <p14:creationId xmlns:p14="http://schemas.microsoft.com/office/powerpoint/2010/main" val="258421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37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25373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29</a:t>
            </a:fld>
            <a:endParaRPr lang="en-US" dirty="0"/>
          </a:p>
        </p:txBody>
      </p:sp>
    </p:spTree>
    <p:extLst>
      <p:ext uri="{BB962C8B-B14F-4D97-AF65-F5344CB8AC3E}">
        <p14:creationId xmlns:p14="http://schemas.microsoft.com/office/powerpoint/2010/main" val="3162307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30</a:t>
            </a:fld>
            <a:endParaRPr lang="en-US" dirty="0"/>
          </a:p>
        </p:txBody>
      </p:sp>
    </p:spTree>
    <p:extLst>
      <p:ext uri="{BB962C8B-B14F-4D97-AF65-F5344CB8AC3E}">
        <p14:creationId xmlns:p14="http://schemas.microsoft.com/office/powerpoint/2010/main" val="60471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31</a:t>
            </a:fld>
            <a:endParaRPr lang="en-US" dirty="0"/>
          </a:p>
        </p:txBody>
      </p:sp>
    </p:spTree>
    <p:extLst>
      <p:ext uri="{BB962C8B-B14F-4D97-AF65-F5344CB8AC3E}">
        <p14:creationId xmlns:p14="http://schemas.microsoft.com/office/powerpoint/2010/main" val="270226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385326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32</a:t>
            </a:fld>
            <a:endParaRPr lang="en-US" dirty="0"/>
          </a:p>
        </p:txBody>
      </p:sp>
    </p:spTree>
    <p:extLst>
      <p:ext uri="{BB962C8B-B14F-4D97-AF65-F5344CB8AC3E}">
        <p14:creationId xmlns:p14="http://schemas.microsoft.com/office/powerpoint/2010/main" val="3142389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33</a:t>
            </a:fld>
            <a:endParaRPr lang="en-US" dirty="0"/>
          </a:p>
        </p:txBody>
      </p:sp>
    </p:spTree>
    <p:extLst>
      <p:ext uri="{BB962C8B-B14F-4D97-AF65-F5344CB8AC3E}">
        <p14:creationId xmlns:p14="http://schemas.microsoft.com/office/powerpoint/2010/main" val="2077258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2263010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course of prompt engineering: Source</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47066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3250320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3841283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39</a:t>
            </a:fld>
            <a:endParaRPr lang="en-US" dirty="0"/>
          </a:p>
        </p:txBody>
      </p:sp>
    </p:spTree>
    <p:extLst>
      <p:ext uri="{BB962C8B-B14F-4D97-AF65-F5344CB8AC3E}">
        <p14:creationId xmlns:p14="http://schemas.microsoft.com/office/powerpoint/2010/main" val="101955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40</a:t>
            </a:fld>
            <a:endParaRPr lang="en-US" dirty="0"/>
          </a:p>
        </p:txBody>
      </p:sp>
    </p:spTree>
    <p:extLst>
      <p:ext uri="{BB962C8B-B14F-4D97-AF65-F5344CB8AC3E}">
        <p14:creationId xmlns:p14="http://schemas.microsoft.com/office/powerpoint/2010/main" val="3760099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41</a:t>
            </a:fld>
            <a:endParaRPr lang="en-US" dirty="0"/>
          </a:p>
        </p:txBody>
      </p:sp>
    </p:spTree>
    <p:extLst>
      <p:ext uri="{BB962C8B-B14F-4D97-AF65-F5344CB8AC3E}">
        <p14:creationId xmlns:p14="http://schemas.microsoft.com/office/powerpoint/2010/main" val="3521739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44</a:t>
            </a:fld>
            <a:endParaRPr lang="en-US" dirty="0"/>
          </a:p>
        </p:txBody>
      </p:sp>
    </p:spTree>
    <p:extLst>
      <p:ext uri="{BB962C8B-B14F-4D97-AF65-F5344CB8AC3E}">
        <p14:creationId xmlns:p14="http://schemas.microsoft.com/office/powerpoint/2010/main" val="80496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856158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46</a:t>
            </a:fld>
            <a:endParaRPr lang="en-US" dirty="0"/>
          </a:p>
        </p:txBody>
      </p:sp>
    </p:spTree>
    <p:extLst>
      <p:ext uri="{BB962C8B-B14F-4D97-AF65-F5344CB8AC3E}">
        <p14:creationId xmlns:p14="http://schemas.microsoft.com/office/powerpoint/2010/main" val="397317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47</a:t>
            </a:fld>
            <a:endParaRPr lang="en-US" dirty="0"/>
          </a:p>
        </p:txBody>
      </p:sp>
    </p:spTree>
    <p:extLst>
      <p:ext uri="{BB962C8B-B14F-4D97-AF65-F5344CB8AC3E}">
        <p14:creationId xmlns:p14="http://schemas.microsoft.com/office/powerpoint/2010/main" val="51849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2167230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2344088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165047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2008295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52</a:t>
            </a:fld>
            <a:endParaRPr lang="en-US" dirty="0"/>
          </a:p>
        </p:txBody>
      </p:sp>
    </p:spTree>
    <p:extLst>
      <p:ext uri="{BB962C8B-B14F-4D97-AF65-F5344CB8AC3E}">
        <p14:creationId xmlns:p14="http://schemas.microsoft.com/office/powerpoint/2010/main" val="352022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53</a:t>
            </a:fld>
            <a:endParaRPr lang="en-US" dirty="0"/>
          </a:p>
        </p:txBody>
      </p:sp>
    </p:spTree>
    <p:extLst>
      <p:ext uri="{BB962C8B-B14F-4D97-AF65-F5344CB8AC3E}">
        <p14:creationId xmlns:p14="http://schemas.microsoft.com/office/powerpoint/2010/main" val="4281576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26636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56</a:t>
            </a:fld>
            <a:endParaRPr lang="en-US" dirty="0"/>
          </a:p>
        </p:txBody>
      </p:sp>
    </p:spTree>
    <p:extLst>
      <p:ext uri="{BB962C8B-B14F-4D97-AF65-F5344CB8AC3E}">
        <p14:creationId xmlns:p14="http://schemas.microsoft.com/office/powerpoint/2010/main" val="398494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707502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918733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58</a:t>
            </a:fld>
            <a:endParaRPr lang="en-US" dirty="0"/>
          </a:p>
        </p:txBody>
      </p:sp>
    </p:spTree>
    <p:extLst>
      <p:ext uri="{BB962C8B-B14F-4D97-AF65-F5344CB8AC3E}">
        <p14:creationId xmlns:p14="http://schemas.microsoft.com/office/powerpoint/2010/main" val="3354794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Example1:  Specify in the prompt about what type of details must be included in the completion</a:t>
            </a:r>
          </a:p>
          <a:p>
            <a:r>
              <a:rPr lang="en-US" sz="1400" dirty="0"/>
              <a:t>Example 2: Extend Example 1 with the addition of specifying the product ID in the end,</a:t>
            </a:r>
          </a:p>
        </p:txBody>
      </p:sp>
      <p:sp>
        <p:nvSpPr>
          <p:cNvPr id="4" name="Slide Number Placeholder 3"/>
          <p:cNvSpPr>
            <a:spLocks noGrp="1"/>
          </p:cNvSpPr>
          <p:nvPr>
            <p:ph type="sldNum" sz="quarter" idx="5"/>
          </p:nvPr>
        </p:nvSpPr>
        <p:spPr/>
        <p:txBody>
          <a:bodyPr/>
          <a:lstStyle/>
          <a:p>
            <a:fld id="{2E6DE88F-1F85-4A27-9D34-D74A50E7B0DA}" type="slidenum">
              <a:rPr lang="en-US" smtClean="0"/>
              <a:t>59</a:t>
            </a:fld>
            <a:endParaRPr lang="en-US" dirty="0"/>
          </a:p>
        </p:txBody>
      </p:sp>
    </p:spTree>
    <p:extLst>
      <p:ext uri="{BB962C8B-B14F-4D97-AF65-F5344CB8AC3E}">
        <p14:creationId xmlns:p14="http://schemas.microsoft.com/office/powerpoint/2010/main" val="2365522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60</a:t>
            </a:fld>
            <a:endParaRPr lang="en-US" dirty="0"/>
          </a:p>
        </p:txBody>
      </p:sp>
    </p:spTree>
    <p:extLst>
      <p:ext uri="{BB962C8B-B14F-4D97-AF65-F5344CB8AC3E}">
        <p14:creationId xmlns:p14="http://schemas.microsoft.com/office/powerpoint/2010/main" val="711698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28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63</a:t>
            </a:fld>
            <a:endParaRPr lang="en-US" dirty="0"/>
          </a:p>
        </p:txBody>
      </p:sp>
    </p:spTree>
    <p:extLst>
      <p:ext uri="{BB962C8B-B14F-4D97-AF65-F5344CB8AC3E}">
        <p14:creationId xmlns:p14="http://schemas.microsoft.com/office/powerpoint/2010/main" val="3901664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64</a:t>
            </a:fld>
            <a:endParaRPr lang="en-US" dirty="0"/>
          </a:p>
        </p:txBody>
      </p:sp>
    </p:spTree>
    <p:extLst>
      <p:ext uri="{BB962C8B-B14F-4D97-AF65-F5344CB8AC3E}">
        <p14:creationId xmlns:p14="http://schemas.microsoft.com/office/powerpoint/2010/main" val="3802510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65</a:t>
            </a:fld>
            <a:endParaRPr lang="en-US" dirty="0"/>
          </a:p>
        </p:txBody>
      </p:sp>
    </p:spTree>
    <p:extLst>
      <p:ext uri="{BB962C8B-B14F-4D97-AF65-F5344CB8AC3E}">
        <p14:creationId xmlns:p14="http://schemas.microsoft.com/office/powerpoint/2010/main" val="467851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66</a:t>
            </a:fld>
            <a:endParaRPr lang="en-US" dirty="0"/>
          </a:p>
        </p:txBody>
      </p:sp>
    </p:spTree>
    <p:extLst>
      <p:ext uri="{BB962C8B-B14F-4D97-AF65-F5344CB8AC3E}">
        <p14:creationId xmlns:p14="http://schemas.microsoft.com/office/powerpoint/2010/main" val="3262146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67</a:t>
            </a:fld>
            <a:endParaRPr lang="en-US" dirty="0"/>
          </a:p>
        </p:txBody>
      </p:sp>
    </p:spTree>
    <p:extLst>
      <p:ext uri="{BB962C8B-B14F-4D97-AF65-F5344CB8AC3E}">
        <p14:creationId xmlns:p14="http://schemas.microsoft.com/office/powerpoint/2010/main" val="35074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998397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68</a:t>
            </a:fld>
            <a:endParaRPr lang="en-US" dirty="0"/>
          </a:p>
        </p:txBody>
      </p:sp>
    </p:spTree>
    <p:extLst>
      <p:ext uri="{BB962C8B-B14F-4D97-AF65-F5344CB8AC3E}">
        <p14:creationId xmlns:p14="http://schemas.microsoft.com/office/powerpoint/2010/main" val="26014718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69</a:t>
            </a:fld>
            <a:endParaRPr lang="en-US" dirty="0"/>
          </a:p>
        </p:txBody>
      </p:sp>
    </p:spTree>
    <p:extLst>
      <p:ext uri="{BB962C8B-B14F-4D97-AF65-F5344CB8AC3E}">
        <p14:creationId xmlns:p14="http://schemas.microsoft.com/office/powerpoint/2010/main" val="1431418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70</a:t>
            </a:fld>
            <a:endParaRPr lang="en-US" dirty="0"/>
          </a:p>
        </p:txBody>
      </p:sp>
    </p:spTree>
    <p:extLst>
      <p:ext uri="{BB962C8B-B14F-4D97-AF65-F5344CB8AC3E}">
        <p14:creationId xmlns:p14="http://schemas.microsoft.com/office/powerpoint/2010/main" val="2006627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71</a:t>
            </a:fld>
            <a:endParaRPr lang="en-US" dirty="0"/>
          </a:p>
        </p:txBody>
      </p:sp>
    </p:spTree>
    <p:extLst>
      <p:ext uri="{BB962C8B-B14F-4D97-AF65-F5344CB8AC3E}">
        <p14:creationId xmlns:p14="http://schemas.microsoft.com/office/powerpoint/2010/main" val="1339579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63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73</a:t>
            </a:fld>
            <a:endParaRPr lang="en-US" dirty="0"/>
          </a:p>
        </p:txBody>
      </p:sp>
    </p:spTree>
    <p:extLst>
      <p:ext uri="{BB962C8B-B14F-4D97-AF65-F5344CB8AC3E}">
        <p14:creationId xmlns:p14="http://schemas.microsoft.com/office/powerpoint/2010/main" val="32383398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74</a:t>
            </a:fld>
            <a:endParaRPr lang="en-US" dirty="0"/>
          </a:p>
        </p:txBody>
      </p:sp>
    </p:spTree>
    <p:extLst>
      <p:ext uri="{BB962C8B-B14F-4D97-AF65-F5344CB8AC3E}">
        <p14:creationId xmlns:p14="http://schemas.microsoft.com/office/powerpoint/2010/main" val="22850193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75</a:t>
            </a:fld>
            <a:endParaRPr lang="en-US" dirty="0"/>
          </a:p>
        </p:txBody>
      </p:sp>
    </p:spTree>
    <p:extLst>
      <p:ext uri="{BB962C8B-B14F-4D97-AF65-F5344CB8AC3E}">
        <p14:creationId xmlns:p14="http://schemas.microsoft.com/office/powerpoint/2010/main" val="1236336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76</a:t>
            </a:fld>
            <a:endParaRPr lang="en-US" dirty="0"/>
          </a:p>
        </p:txBody>
      </p:sp>
    </p:spTree>
    <p:extLst>
      <p:ext uri="{BB962C8B-B14F-4D97-AF65-F5344CB8AC3E}">
        <p14:creationId xmlns:p14="http://schemas.microsoft.com/office/powerpoint/2010/main" val="4109260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77</a:t>
            </a:fld>
            <a:endParaRPr lang="en-US" dirty="0"/>
          </a:p>
        </p:txBody>
      </p:sp>
    </p:spTree>
    <p:extLst>
      <p:ext uri="{BB962C8B-B14F-4D97-AF65-F5344CB8AC3E}">
        <p14:creationId xmlns:p14="http://schemas.microsoft.com/office/powerpoint/2010/main" val="19419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4151023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78</a:t>
            </a:fld>
            <a:endParaRPr lang="en-US" dirty="0"/>
          </a:p>
        </p:txBody>
      </p:sp>
    </p:spTree>
    <p:extLst>
      <p:ext uri="{BB962C8B-B14F-4D97-AF65-F5344CB8AC3E}">
        <p14:creationId xmlns:p14="http://schemas.microsoft.com/office/powerpoint/2010/main" val="24393492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79</a:t>
            </a:fld>
            <a:endParaRPr lang="en-US" dirty="0"/>
          </a:p>
        </p:txBody>
      </p:sp>
    </p:spTree>
    <p:extLst>
      <p:ext uri="{BB962C8B-B14F-4D97-AF65-F5344CB8AC3E}">
        <p14:creationId xmlns:p14="http://schemas.microsoft.com/office/powerpoint/2010/main" val="397691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80</a:t>
            </a:fld>
            <a:endParaRPr lang="en-US" dirty="0"/>
          </a:p>
        </p:txBody>
      </p:sp>
    </p:spTree>
    <p:extLst>
      <p:ext uri="{BB962C8B-B14F-4D97-AF65-F5344CB8AC3E}">
        <p14:creationId xmlns:p14="http://schemas.microsoft.com/office/powerpoint/2010/main" val="2792155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81</a:t>
            </a:fld>
            <a:endParaRPr lang="en-US" dirty="0"/>
          </a:p>
        </p:txBody>
      </p:sp>
    </p:spTree>
    <p:extLst>
      <p:ext uri="{BB962C8B-B14F-4D97-AF65-F5344CB8AC3E}">
        <p14:creationId xmlns:p14="http://schemas.microsoft.com/office/powerpoint/2010/main" val="1913461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82</a:t>
            </a:fld>
            <a:endParaRPr lang="en-US" dirty="0"/>
          </a:p>
        </p:txBody>
      </p:sp>
    </p:spTree>
    <p:extLst>
      <p:ext uri="{BB962C8B-B14F-4D97-AF65-F5344CB8AC3E}">
        <p14:creationId xmlns:p14="http://schemas.microsoft.com/office/powerpoint/2010/main" val="162658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83</a:t>
            </a:fld>
            <a:endParaRPr lang="en-US" dirty="0"/>
          </a:p>
        </p:txBody>
      </p:sp>
    </p:spTree>
    <p:extLst>
      <p:ext uri="{BB962C8B-B14F-4D97-AF65-F5344CB8AC3E}">
        <p14:creationId xmlns:p14="http://schemas.microsoft.com/office/powerpoint/2010/main" val="777154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84</a:t>
            </a:fld>
            <a:endParaRPr lang="en-US" dirty="0"/>
          </a:p>
        </p:txBody>
      </p:sp>
    </p:spTree>
    <p:extLst>
      <p:ext uri="{BB962C8B-B14F-4D97-AF65-F5344CB8AC3E}">
        <p14:creationId xmlns:p14="http://schemas.microsoft.com/office/powerpoint/2010/main" val="41264235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85</a:t>
            </a:fld>
            <a:endParaRPr lang="en-US" dirty="0"/>
          </a:p>
        </p:txBody>
      </p:sp>
    </p:spTree>
    <p:extLst>
      <p:ext uri="{BB962C8B-B14F-4D97-AF65-F5344CB8AC3E}">
        <p14:creationId xmlns:p14="http://schemas.microsoft.com/office/powerpoint/2010/main" val="17343722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86</a:t>
            </a:fld>
            <a:endParaRPr lang="en-US" dirty="0"/>
          </a:p>
        </p:txBody>
      </p:sp>
    </p:spTree>
    <p:extLst>
      <p:ext uri="{BB962C8B-B14F-4D97-AF65-F5344CB8AC3E}">
        <p14:creationId xmlns:p14="http://schemas.microsoft.com/office/powerpoint/2010/main" val="1092154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87</a:t>
            </a:fld>
            <a:endParaRPr lang="en-US" dirty="0"/>
          </a:p>
        </p:txBody>
      </p:sp>
    </p:spTree>
    <p:extLst>
      <p:ext uri="{BB962C8B-B14F-4D97-AF65-F5344CB8AC3E}">
        <p14:creationId xmlns:p14="http://schemas.microsoft.com/office/powerpoint/2010/main" val="253216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2626341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529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89</a:t>
            </a:fld>
            <a:endParaRPr lang="en-US" dirty="0"/>
          </a:p>
        </p:txBody>
      </p:sp>
    </p:spTree>
    <p:extLst>
      <p:ext uri="{BB962C8B-B14F-4D97-AF65-F5344CB8AC3E}">
        <p14:creationId xmlns:p14="http://schemas.microsoft.com/office/powerpoint/2010/main" val="31457522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90</a:t>
            </a:fld>
            <a:endParaRPr lang="en-US" dirty="0"/>
          </a:p>
        </p:txBody>
      </p:sp>
    </p:spTree>
    <p:extLst>
      <p:ext uri="{BB962C8B-B14F-4D97-AF65-F5344CB8AC3E}">
        <p14:creationId xmlns:p14="http://schemas.microsoft.com/office/powerpoint/2010/main" val="20535231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91</a:t>
            </a:fld>
            <a:endParaRPr lang="en-US" dirty="0"/>
          </a:p>
        </p:txBody>
      </p:sp>
    </p:spTree>
    <p:extLst>
      <p:ext uri="{BB962C8B-B14F-4D97-AF65-F5344CB8AC3E}">
        <p14:creationId xmlns:p14="http://schemas.microsoft.com/office/powerpoint/2010/main" val="37815621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92</a:t>
            </a:fld>
            <a:endParaRPr lang="en-US" dirty="0"/>
          </a:p>
        </p:txBody>
      </p:sp>
    </p:spTree>
    <p:extLst>
      <p:ext uri="{BB962C8B-B14F-4D97-AF65-F5344CB8AC3E}">
        <p14:creationId xmlns:p14="http://schemas.microsoft.com/office/powerpoint/2010/main" val="24800003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93</a:t>
            </a:fld>
            <a:endParaRPr lang="en-US" dirty="0"/>
          </a:p>
        </p:txBody>
      </p:sp>
    </p:spTree>
    <p:extLst>
      <p:ext uri="{BB962C8B-B14F-4D97-AF65-F5344CB8AC3E}">
        <p14:creationId xmlns:p14="http://schemas.microsoft.com/office/powerpoint/2010/main" val="1285500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94</a:t>
            </a:fld>
            <a:endParaRPr lang="en-US" dirty="0"/>
          </a:p>
        </p:txBody>
      </p:sp>
    </p:spTree>
    <p:extLst>
      <p:ext uri="{BB962C8B-B14F-4D97-AF65-F5344CB8AC3E}">
        <p14:creationId xmlns:p14="http://schemas.microsoft.com/office/powerpoint/2010/main" val="17292487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95</a:t>
            </a:fld>
            <a:endParaRPr lang="en-US" dirty="0"/>
          </a:p>
        </p:txBody>
      </p:sp>
    </p:spTree>
    <p:extLst>
      <p:ext uri="{BB962C8B-B14F-4D97-AF65-F5344CB8AC3E}">
        <p14:creationId xmlns:p14="http://schemas.microsoft.com/office/powerpoint/2010/main" val="4515024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96</a:t>
            </a:fld>
            <a:endParaRPr lang="en-US" dirty="0"/>
          </a:p>
        </p:txBody>
      </p:sp>
    </p:spTree>
    <p:extLst>
      <p:ext uri="{BB962C8B-B14F-4D97-AF65-F5344CB8AC3E}">
        <p14:creationId xmlns:p14="http://schemas.microsoft.com/office/powerpoint/2010/main" val="22363758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97</a:t>
            </a:fld>
            <a:endParaRPr lang="en-US" dirty="0"/>
          </a:p>
        </p:txBody>
      </p:sp>
    </p:spTree>
    <p:extLst>
      <p:ext uri="{BB962C8B-B14F-4D97-AF65-F5344CB8AC3E}">
        <p14:creationId xmlns:p14="http://schemas.microsoft.com/office/powerpoint/2010/main" val="377200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21819397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1515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99</a:t>
            </a:fld>
            <a:endParaRPr lang="en-US" dirty="0"/>
          </a:p>
        </p:txBody>
      </p:sp>
    </p:spTree>
    <p:extLst>
      <p:ext uri="{BB962C8B-B14F-4D97-AF65-F5344CB8AC3E}">
        <p14:creationId xmlns:p14="http://schemas.microsoft.com/office/powerpoint/2010/main" val="2659807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100</a:t>
            </a:fld>
            <a:endParaRPr lang="en-US" dirty="0"/>
          </a:p>
        </p:txBody>
      </p:sp>
    </p:spTree>
    <p:extLst>
      <p:ext uri="{BB962C8B-B14F-4D97-AF65-F5344CB8AC3E}">
        <p14:creationId xmlns:p14="http://schemas.microsoft.com/office/powerpoint/2010/main" val="1028222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101</a:t>
            </a:fld>
            <a:endParaRPr lang="en-US" dirty="0"/>
          </a:p>
        </p:txBody>
      </p:sp>
    </p:spTree>
    <p:extLst>
      <p:ext uri="{BB962C8B-B14F-4D97-AF65-F5344CB8AC3E}">
        <p14:creationId xmlns:p14="http://schemas.microsoft.com/office/powerpoint/2010/main" val="26674631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102</a:t>
            </a:fld>
            <a:endParaRPr lang="en-US" dirty="0"/>
          </a:p>
        </p:txBody>
      </p:sp>
    </p:spTree>
    <p:extLst>
      <p:ext uri="{BB962C8B-B14F-4D97-AF65-F5344CB8AC3E}">
        <p14:creationId xmlns:p14="http://schemas.microsoft.com/office/powerpoint/2010/main" val="29978599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34673032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104</a:t>
            </a:fld>
            <a:endParaRPr lang="en-US" dirty="0"/>
          </a:p>
        </p:txBody>
      </p:sp>
    </p:spTree>
    <p:extLst>
      <p:ext uri="{BB962C8B-B14F-4D97-AF65-F5344CB8AC3E}">
        <p14:creationId xmlns:p14="http://schemas.microsoft.com/office/powerpoint/2010/main" val="1601460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105</a:t>
            </a:fld>
            <a:endParaRPr lang="en-US" dirty="0"/>
          </a:p>
        </p:txBody>
      </p:sp>
    </p:spTree>
    <p:extLst>
      <p:ext uri="{BB962C8B-B14F-4D97-AF65-F5344CB8AC3E}">
        <p14:creationId xmlns:p14="http://schemas.microsoft.com/office/powerpoint/2010/main" val="22845073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106</a:t>
            </a:fld>
            <a:endParaRPr lang="en-US" dirty="0"/>
          </a:p>
        </p:txBody>
      </p:sp>
    </p:spTree>
    <p:extLst>
      <p:ext uri="{BB962C8B-B14F-4D97-AF65-F5344CB8AC3E}">
        <p14:creationId xmlns:p14="http://schemas.microsoft.com/office/powerpoint/2010/main" val="6398815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107</a:t>
            </a:fld>
            <a:endParaRPr lang="en-US" dirty="0"/>
          </a:p>
        </p:txBody>
      </p:sp>
    </p:spTree>
    <p:extLst>
      <p:ext uri="{BB962C8B-B14F-4D97-AF65-F5344CB8AC3E}">
        <p14:creationId xmlns:p14="http://schemas.microsoft.com/office/powerpoint/2010/main" val="119899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8D38747-4367-4BD2-8D51-C97E202738E2}" type="datetime1">
              <a:rPr lang="en-US" smtClean="0"/>
              <a:t>10/11/2023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582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94065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73ED0CC-082F-4160-86E5-0D6041F12778}" type="datetime1">
              <a:rPr lang="en-US" smtClean="0"/>
              <a:t>10/11/2023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358981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81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AE507A8-A5CF-4D38-AB86-7EDDA87A85D4}" type="datetime1">
              <a:rPr lang="en-US" smtClean="0"/>
              <a:t>10/11/2023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60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19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9676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112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526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E0277FD-7DE6-41D4-930D-AC99F5AFE54E}" type="datetime1">
              <a:rPr lang="en-US" smtClean="0"/>
              <a:t>10/11/2023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903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84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73ED0CC-082F-4160-86E5-0D6041F12778}" type="datetime1">
              <a:rPr lang="en-US" smtClean="0"/>
              <a:t>10/11/2023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769683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5.xml"/><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7.xml"/><Relationship Id="rId1" Type="http://schemas.openxmlformats.org/officeDocument/2006/relationships/slideLayout" Target="../slideLayouts/slideLayout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4.jpg"/></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1.jpg"/><Relationship Id="rId4" Type="http://schemas.openxmlformats.org/officeDocument/2006/relationships/image" Target="../media/image40.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47.jpg"/><Relationship Id="rId4" Type="http://schemas.openxmlformats.org/officeDocument/2006/relationships/image" Target="../media/image46.jpg"/></Relationships>
</file>

<file path=ppt/slides/_rels/slide5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52.jpg"/><Relationship Id="rId4" Type="http://schemas.openxmlformats.org/officeDocument/2006/relationships/image" Target="../media/image5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customXml" Target="../ink/ink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43E4FF-A2E0-CD6D-997F-534F7FC7D892}"/>
              </a:ext>
            </a:extLst>
          </p:cNvPr>
          <p:cNvSpPr>
            <a:spLocks noGrp="1"/>
          </p:cNvSpPr>
          <p:nvPr>
            <p:ph type="ctrTitle"/>
          </p:nvPr>
        </p:nvSpPr>
        <p:spPr>
          <a:xfrm>
            <a:off x="823518" y="3609095"/>
            <a:ext cx="10993438" cy="2062930"/>
          </a:xfrm>
        </p:spPr>
        <p:txBody>
          <a:bodyPr>
            <a:normAutofit fontScale="90000"/>
          </a:bodyPr>
          <a:lstStyle/>
          <a:p>
            <a:pPr algn="ctr"/>
            <a:r>
              <a:rPr lang="en-US" sz="6600" b="1" cap="none" dirty="0">
                <a:solidFill>
                  <a:schemeClr val="bg1"/>
                </a:solidFill>
                <a:latin typeface="Times New Roman" panose="02020603050405020304" pitchFamily="18" charset="0"/>
                <a:cs typeface="Times New Roman" panose="02020603050405020304" pitchFamily="18" charset="0"/>
              </a:rPr>
              <a:t>Large Language Models </a:t>
            </a:r>
            <a:br>
              <a:rPr lang="en-US" sz="6600" b="1" cap="none" dirty="0">
                <a:solidFill>
                  <a:schemeClr val="bg1"/>
                </a:solidFill>
                <a:latin typeface="Times New Roman" panose="02020603050405020304" pitchFamily="18" charset="0"/>
                <a:cs typeface="Times New Roman" panose="02020603050405020304" pitchFamily="18" charset="0"/>
              </a:rPr>
            </a:br>
            <a:r>
              <a:rPr lang="en-US" sz="6600" b="1" cap="none" dirty="0">
                <a:solidFill>
                  <a:schemeClr val="bg1"/>
                </a:solidFill>
                <a:latin typeface="Times New Roman" panose="02020603050405020304" pitchFamily="18" charset="0"/>
                <a:cs typeface="Times New Roman" panose="02020603050405020304" pitchFamily="18" charset="0"/>
              </a:rPr>
              <a:t>(LLM)</a:t>
            </a:r>
          </a:p>
        </p:txBody>
      </p:sp>
      <p:sp>
        <p:nvSpPr>
          <p:cNvPr id="9" name="TextBox 8">
            <a:extLst>
              <a:ext uri="{FF2B5EF4-FFF2-40B4-BE49-F238E27FC236}">
                <a16:creationId xmlns:a16="http://schemas.microsoft.com/office/drawing/2014/main" id="{9F30C682-CB40-377B-A342-075E41BDA9A7}"/>
              </a:ext>
            </a:extLst>
          </p:cNvPr>
          <p:cNvSpPr txBox="1"/>
          <p:nvPr/>
        </p:nvSpPr>
        <p:spPr>
          <a:xfrm>
            <a:off x="9865360" y="539644"/>
            <a:ext cx="1808480" cy="646331"/>
          </a:xfrm>
          <a:prstGeom prst="rect">
            <a:avLst/>
          </a:prstGeom>
          <a:noFill/>
        </p:spPr>
        <p:txBody>
          <a:bodyPr wrap="square">
            <a:spAutoFit/>
          </a:bodyPr>
          <a:lstStyle/>
          <a:p>
            <a:r>
              <a:rPr lang="en-US" sz="1800" cap="none" dirty="0">
                <a:latin typeface="Times New Roman" panose="02020603050405020304" pitchFamily="18" charset="0"/>
                <a:cs typeface="Times New Roman" panose="02020603050405020304" pitchFamily="18" charset="0"/>
              </a:rPr>
              <a:t>Azka Saddiqa</a:t>
            </a:r>
          </a:p>
          <a:p>
            <a:r>
              <a:rPr lang="en-US" dirty="0">
                <a:latin typeface="Times New Roman" panose="02020603050405020304" pitchFamily="18" charset="0"/>
                <a:cs typeface="Times New Roman" panose="02020603050405020304" pitchFamily="18" charset="0"/>
              </a:rPr>
              <a:t>PHDAIF22M003</a:t>
            </a:r>
            <a:endParaRPr lang="en-US" dirty="0"/>
          </a:p>
        </p:txBody>
      </p:sp>
    </p:spTree>
    <p:extLst>
      <p:ext uri="{BB962C8B-B14F-4D97-AF65-F5344CB8AC3E}">
        <p14:creationId xmlns:p14="http://schemas.microsoft.com/office/powerpoint/2010/main" val="539751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578437" y="4650658"/>
            <a:ext cx="11029617" cy="2043881"/>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One of the example where LM with RNN fails to predict correct next word because the context is limited.</a:t>
            </a:r>
          </a:p>
        </p:txBody>
      </p:sp>
      <p:pic>
        <p:nvPicPr>
          <p:cNvPr id="7" name="Picture Placeholder 6">
            <a:extLst>
              <a:ext uri="{FF2B5EF4-FFF2-40B4-BE49-F238E27FC236}">
                <a16:creationId xmlns:a16="http://schemas.microsoft.com/office/drawing/2014/main" id="{557F0883-7209-682E-8ACF-92FEE089957A}"/>
              </a:ext>
            </a:extLst>
          </p:cNvPr>
          <p:cNvPicPr>
            <a:picLocks noGrp="1" noChangeAspect="1"/>
          </p:cNvPicPr>
          <p:nvPr>
            <p:ph type="pic" idx="1"/>
          </p:nvPr>
        </p:nvPicPr>
        <p:blipFill>
          <a:blip r:embed="rId3"/>
          <a:srcRect t="8757" b="8757"/>
          <a:stretch>
            <a:fillRect/>
          </a:stretch>
        </p:blipFill>
        <p:spPr/>
      </p:pic>
    </p:spTree>
    <p:extLst>
      <p:ext uri="{BB962C8B-B14F-4D97-AF65-F5344CB8AC3E}">
        <p14:creationId xmlns:p14="http://schemas.microsoft.com/office/powerpoint/2010/main" val="3724650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581190"/>
            <a:ext cx="1068832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Limitations of In-Context Learning:</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In-Context learning(ICL) doesn’t always work for smaller LLMs too even after the inclusion of five to six examples in prompt.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examples inside the prompt take up space in the context window which may reduce the memory for including other useful instructions.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Therefore, try </a:t>
            </a:r>
            <a:r>
              <a:rPr lang="en-US" sz="2800" b="1" dirty="0">
                <a:solidFill>
                  <a:schemeClr val="tx1"/>
                </a:solidFill>
                <a:latin typeface="Times New Roman" panose="02020603050405020304" pitchFamily="18" charset="0"/>
                <a:cs typeface="Times New Roman" panose="02020603050405020304" pitchFamily="18" charset="0"/>
              </a:rPr>
              <a:t>FINE TUNING MODEL </a:t>
            </a:r>
            <a:r>
              <a:rPr lang="en-US" sz="2800" dirty="0">
                <a:solidFill>
                  <a:schemeClr val="tx1"/>
                </a:solidFill>
                <a:latin typeface="Times New Roman" panose="02020603050405020304" pitchFamily="18" charset="0"/>
                <a:cs typeface="Times New Roman" panose="02020603050405020304" pitchFamily="18" charset="0"/>
              </a:rPr>
              <a:t>to train your foundation model.</a:t>
            </a:r>
          </a:p>
          <a:p>
            <a:pPr marL="914400" lvl="1" indent="-457200">
              <a:buFont typeface="Wingdings" panose="05000000000000000000" pitchFamily="2" charset="2"/>
              <a:buChar char="§"/>
            </a:pPr>
            <a:endParaRPr lang="en-US" sz="28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7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314959" y="670560"/>
            <a:ext cx="10688321" cy="761999"/>
          </a:xfrm>
        </p:spPr>
        <p:txBody>
          <a:bodyPr>
            <a:no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LLM Pre-Training</a:t>
            </a:r>
            <a:endParaRPr lang="en-US" sz="3600" i="1"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33803D3D-2A92-C190-480C-2C802AF0DD76}"/>
              </a:ext>
            </a:extLst>
          </p:cNvPr>
          <p:cNvSpPr txBox="1">
            <a:spLocks/>
          </p:cNvSpPr>
          <p:nvPr/>
        </p:nvSpPr>
        <p:spPr>
          <a:xfrm>
            <a:off x="182880" y="3751579"/>
            <a:ext cx="4084321" cy="7619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Large Language model or Foundation model has been pre-trained with vast amount of unstructured textual data (TB’s) from internet. The model learns the patterns of the data using self supervised learning. Therefore, it may not perform well on specified tasks. Thus, needed to fine tune the model  </a:t>
            </a:r>
          </a:p>
        </p:txBody>
      </p:sp>
      <p:pic>
        <p:nvPicPr>
          <p:cNvPr id="4" name="Picture 3">
            <a:extLst>
              <a:ext uri="{FF2B5EF4-FFF2-40B4-BE49-F238E27FC236}">
                <a16:creationId xmlns:a16="http://schemas.microsoft.com/office/drawing/2014/main" id="{D2349A3E-4BAA-9B3C-97D6-10D1CBBE9584}"/>
              </a:ext>
            </a:extLst>
          </p:cNvPr>
          <p:cNvPicPr>
            <a:picLocks noChangeAspect="1"/>
          </p:cNvPicPr>
          <p:nvPr/>
        </p:nvPicPr>
        <p:blipFill>
          <a:blip r:embed="rId3"/>
          <a:stretch>
            <a:fillRect/>
          </a:stretch>
        </p:blipFill>
        <p:spPr>
          <a:xfrm>
            <a:off x="4805680" y="1564639"/>
            <a:ext cx="7613650" cy="4622801"/>
          </a:xfrm>
          <a:prstGeom prst="rect">
            <a:avLst/>
          </a:prstGeom>
        </p:spPr>
      </p:pic>
    </p:spTree>
    <p:extLst>
      <p:ext uri="{BB962C8B-B14F-4D97-AF65-F5344CB8AC3E}">
        <p14:creationId xmlns:p14="http://schemas.microsoft.com/office/powerpoint/2010/main" val="3992250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581190"/>
            <a:ext cx="1068832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Fine Tuning a pre-trained foundation model at high level:</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A pre-trained model has provided the labeled dataset related to a specific task and performs supervised learning to improve the performance of your LLM in generating good completions.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Labeled Dataset includes the instances of </a:t>
            </a:r>
            <a:r>
              <a:rPr lang="en-US" sz="2800" b="1" dirty="0">
                <a:solidFill>
                  <a:schemeClr val="tx1"/>
                </a:solidFill>
                <a:latin typeface="Times New Roman" panose="02020603050405020304" pitchFamily="18" charset="0"/>
                <a:cs typeface="Times New Roman" panose="02020603050405020304" pitchFamily="18" charset="0"/>
              </a:rPr>
              <a:t>prompt completion pair</a:t>
            </a:r>
            <a:r>
              <a:rPr lang="en-US" sz="2800" dirty="0">
                <a:solidFill>
                  <a:schemeClr val="tx1"/>
                </a:solidFill>
                <a:latin typeface="Times New Roman" panose="02020603050405020304" pitchFamily="18" charset="0"/>
                <a:cs typeface="Times New Roman" panose="02020603050405020304" pitchFamily="18" charset="0"/>
              </a:rPr>
              <a:t>. Each of the prompt completion pair has included the </a:t>
            </a:r>
            <a:r>
              <a:rPr lang="en-US" sz="2800" b="1" dirty="0">
                <a:solidFill>
                  <a:schemeClr val="tx1"/>
                </a:solidFill>
                <a:latin typeface="Times New Roman" panose="02020603050405020304" pitchFamily="18" charset="0"/>
                <a:cs typeface="Times New Roman" panose="02020603050405020304" pitchFamily="18" charset="0"/>
              </a:rPr>
              <a:t>instruction</a:t>
            </a:r>
            <a:r>
              <a:rPr lang="en-US" sz="2800" dirty="0">
                <a:solidFill>
                  <a:schemeClr val="tx1"/>
                </a:solidFill>
                <a:latin typeface="Times New Roman" panose="02020603050405020304" pitchFamily="18" charset="0"/>
                <a:cs typeface="Times New Roman" panose="02020603050405020304" pitchFamily="18" charset="0"/>
              </a:rPr>
              <a:t> to carry out as well.</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After additional training on the dataset, evaluate the model and back-propagate if required.</a:t>
            </a:r>
          </a:p>
          <a:p>
            <a:pPr marL="914400" lvl="1" indent="-457200">
              <a:buFont typeface="Wingdings" panose="05000000000000000000" pitchFamily="2" charset="2"/>
              <a:buChar char="§"/>
            </a:pPr>
            <a:endParaRPr lang="en-US" sz="28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426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43748B5-B31F-E47F-6BF1-66CFAF187922}"/>
              </a:ext>
            </a:extLst>
          </p:cNvPr>
          <p:cNvPicPr>
            <a:picLocks noChangeAspect="1"/>
          </p:cNvPicPr>
          <p:nvPr/>
        </p:nvPicPr>
        <p:blipFill>
          <a:blip r:embed="rId3"/>
          <a:srcRect/>
          <a:stretch/>
        </p:blipFill>
        <p:spPr>
          <a:xfrm>
            <a:off x="389715" y="1635761"/>
            <a:ext cx="11802285" cy="5049520"/>
          </a:xfrm>
          <a:prstGeom prst="rect">
            <a:avLst/>
          </a:prstGeom>
        </p:spPr>
      </p:pic>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341119" y="731521"/>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Instruction fine tuning at High level</a:t>
            </a:r>
          </a:p>
        </p:txBody>
      </p:sp>
    </p:spTree>
    <p:extLst>
      <p:ext uri="{BB962C8B-B14F-4D97-AF65-F5344CB8AC3E}">
        <p14:creationId xmlns:p14="http://schemas.microsoft.com/office/powerpoint/2010/main" val="39790019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341119" y="589281"/>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Process of Instruction Fine Tuning</a:t>
            </a:r>
          </a:p>
        </p:txBody>
      </p:sp>
      <p:pic>
        <p:nvPicPr>
          <p:cNvPr id="4" name="Picture 3">
            <a:extLst>
              <a:ext uri="{FF2B5EF4-FFF2-40B4-BE49-F238E27FC236}">
                <a16:creationId xmlns:a16="http://schemas.microsoft.com/office/drawing/2014/main" id="{0978F2A2-10AE-E22C-7BE4-521E3CEB7FCE}"/>
              </a:ext>
            </a:extLst>
          </p:cNvPr>
          <p:cNvPicPr>
            <a:picLocks noChangeAspect="1"/>
          </p:cNvPicPr>
          <p:nvPr/>
        </p:nvPicPr>
        <p:blipFill>
          <a:blip r:embed="rId3"/>
          <a:stretch>
            <a:fillRect/>
          </a:stretch>
        </p:blipFill>
        <p:spPr>
          <a:xfrm>
            <a:off x="685800" y="1431290"/>
            <a:ext cx="10751820" cy="4625340"/>
          </a:xfrm>
          <a:prstGeom prst="rect">
            <a:avLst/>
          </a:prstGeom>
        </p:spPr>
      </p:pic>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431801" y="6329681"/>
            <a:ext cx="12461241"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800" b="1" dirty="0">
                <a:solidFill>
                  <a:schemeClr val="tx1"/>
                </a:solidFill>
                <a:latin typeface="Times New Roman" panose="02020603050405020304" pitchFamily="18" charset="0"/>
                <a:cs typeface="Times New Roman" panose="02020603050405020304" pitchFamily="18" charset="0"/>
              </a:rPr>
              <a:t>1) </a:t>
            </a:r>
            <a:r>
              <a:rPr lang="en-US" sz="2800" dirty="0">
                <a:solidFill>
                  <a:schemeClr val="tx1"/>
                </a:solidFill>
                <a:latin typeface="Times New Roman" panose="02020603050405020304" pitchFamily="18" charset="0"/>
                <a:cs typeface="Times New Roman" panose="02020603050405020304" pitchFamily="18" charset="0"/>
              </a:rPr>
              <a:t>Prepare </a:t>
            </a:r>
            <a:r>
              <a:rPr lang="en-US" sz="2800" b="1" dirty="0">
                <a:solidFill>
                  <a:schemeClr val="tx1"/>
                </a:solidFill>
                <a:latin typeface="Times New Roman" panose="02020603050405020304" pitchFamily="18" charset="0"/>
                <a:cs typeface="Times New Roman" panose="02020603050405020304" pitchFamily="18" charset="0"/>
              </a:rPr>
              <a:t>labelled dataset </a:t>
            </a:r>
            <a:r>
              <a:rPr lang="en-US" sz="2800" dirty="0">
                <a:solidFill>
                  <a:schemeClr val="tx1"/>
                </a:solidFill>
                <a:latin typeface="Times New Roman" panose="02020603050405020304" pitchFamily="18" charset="0"/>
                <a:cs typeface="Times New Roman" panose="02020603050405020304" pitchFamily="18" charset="0"/>
              </a:rPr>
              <a:t>having prompt completion pairs as example points</a:t>
            </a:r>
          </a:p>
          <a:p>
            <a:pPr lvl="1" algn="ct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343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0FA05E-C583-BCB5-9A54-64BB67925AF3}"/>
              </a:ext>
            </a:extLst>
          </p:cNvPr>
          <p:cNvPicPr>
            <a:picLocks noChangeAspect="1"/>
          </p:cNvPicPr>
          <p:nvPr/>
        </p:nvPicPr>
        <p:blipFill>
          <a:blip r:embed="rId3"/>
          <a:stretch>
            <a:fillRect/>
          </a:stretch>
        </p:blipFill>
        <p:spPr>
          <a:xfrm>
            <a:off x="436880" y="858519"/>
            <a:ext cx="10911840" cy="4343401"/>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751839" y="477520"/>
            <a:ext cx="10688321" cy="761999"/>
          </a:xfrm>
        </p:spPr>
        <p:txBody>
          <a:bodyPr>
            <a:no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Process of instruction fine tuning (1)</a:t>
            </a:r>
            <a:endParaRPr lang="en-US" sz="3600" i="1"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33803D3D-2A92-C190-480C-2C802AF0DD76}"/>
              </a:ext>
            </a:extLst>
          </p:cNvPr>
          <p:cNvSpPr txBox="1">
            <a:spLocks/>
          </p:cNvSpPr>
          <p:nvPr/>
        </p:nvSpPr>
        <p:spPr>
          <a:xfrm>
            <a:off x="182880" y="3751579"/>
            <a:ext cx="4084321" cy="7619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2">
            <a:extLst>
              <a:ext uri="{FF2B5EF4-FFF2-40B4-BE49-F238E27FC236}">
                <a16:creationId xmlns:a16="http://schemas.microsoft.com/office/drawing/2014/main" id="{0D4D7E5B-8513-890C-FB66-1536350F4201}"/>
              </a:ext>
            </a:extLst>
          </p:cNvPr>
          <p:cNvSpPr txBox="1">
            <a:spLocks/>
          </p:cNvSpPr>
          <p:nvPr/>
        </p:nvSpPr>
        <p:spPr>
          <a:xfrm>
            <a:off x="0" y="5357496"/>
            <a:ext cx="12263120" cy="128397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300" dirty="0">
                <a:solidFill>
                  <a:schemeClr val="tx1"/>
                </a:solidFill>
                <a:latin typeface="Times New Roman" panose="02020603050405020304" pitchFamily="18" charset="0"/>
                <a:cs typeface="Times New Roman" panose="02020603050405020304" pitchFamily="18" charset="0"/>
              </a:rPr>
              <a:t>Publicly available datasets are not formatted as written instructions like LLM takes. Therefore, there exists, </a:t>
            </a:r>
            <a:r>
              <a:rPr lang="en-US" sz="2300" b="1" dirty="0">
                <a:solidFill>
                  <a:schemeClr val="tx1"/>
                </a:solidFill>
                <a:latin typeface="Times New Roman" panose="02020603050405020304" pitchFamily="18" charset="0"/>
                <a:cs typeface="Times New Roman" panose="02020603050405020304" pitchFamily="18" charset="0"/>
              </a:rPr>
              <a:t>Prompt Template Libraries </a:t>
            </a:r>
            <a:r>
              <a:rPr lang="en-US" sz="2300" dirty="0">
                <a:solidFill>
                  <a:schemeClr val="tx1"/>
                </a:solidFill>
                <a:latin typeface="Times New Roman" panose="02020603050405020304" pitchFamily="18" charset="0"/>
                <a:cs typeface="Times New Roman" panose="02020603050405020304" pitchFamily="18" charset="0"/>
              </a:rPr>
              <a:t>that turn the given dataset into instruction prompt dataset. The above sample are the three prompt designs to work with Amazon product review for classification, text generation and text summarization. The instructions generated are highlighted with pink boundary.</a:t>
            </a:r>
          </a:p>
        </p:txBody>
      </p:sp>
    </p:spTree>
    <p:extLst>
      <p:ext uri="{BB962C8B-B14F-4D97-AF65-F5344CB8AC3E}">
        <p14:creationId xmlns:p14="http://schemas.microsoft.com/office/powerpoint/2010/main" val="4116897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341119" y="589281"/>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Process of Instruction Fine Tuning (2)</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431801" y="6329681"/>
            <a:ext cx="12461241"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800" b="1" dirty="0">
                <a:solidFill>
                  <a:schemeClr val="tx1"/>
                </a:solidFill>
                <a:latin typeface="Times New Roman" panose="02020603050405020304" pitchFamily="18" charset="0"/>
                <a:cs typeface="Times New Roman" panose="02020603050405020304" pitchFamily="18" charset="0"/>
              </a:rPr>
              <a:t>2)</a:t>
            </a:r>
            <a:r>
              <a:rPr lang="en-US" sz="2800" dirty="0">
                <a:solidFill>
                  <a:schemeClr val="tx1"/>
                </a:solidFill>
                <a:latin typeface="Times New Roman" panose="02020603050405020304" pitchFamily="18" charset="0"/>
                <a:cs typeface="Times New Roman" panose="02020603050405020304" pitchFamily="18" charset="0"/>
              </a:rPr>
              <a:t>Divide the dataset into </a:t>
            </a:r>
            <a:r>
              <a:rPr lang="en-US" sz="2800" b="1" dirty="0">
                <a:solidFill>
                  <a:schemeClr val="tx1"/>
                </a:solidFill>
                <a:latin typeface="Times New Roman" panose="02020603050405020304" pitchFamily="18" charset="0"/>
                <a:cs typeface="Times New Roman" panose="02020603050405020304" pitchFamily="18" charset="0"/>
              </a:rPr>
              <a:t>training, validation and testing.</a:t>
            </a:r>
            <a:endParaRPr lang="en-US" sz="2800" dirty="0">
              <a:solidFill>
                <a:schemeClr val="tx1"/>
              </a:solidFill>
              <a:latin typeface="Times New Roman" panose="02020603050405020304" pitchFamily="18" charset="0"/>
              <a:cs typeface="Times New Roman" panose="02020603050405020304" pitchFamily="18" charset="0"/>
            </a:endParaRPr>
          </a:p>
          <a:p>
            <a:pPr lvl="1"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8FAF330-6D2C-47C8-6694-CFF28E27E365}"/>
              </a:ext>
            </a:extLst>
          </p:cNvPr>
          <p:cNvPicPr>
            <a:picLocks noChangeAspect="1"/>
          </p:cNvPicPr>
          <p:nvPr/>
        </p:nvPicPr>
        <p:blipFill>
          <a:blip r:embed="rId3"/>
          <a:stretch>
            <a:fillRect/>
          </a:stretch>
        </p:blipFill>
        <p:spPr>
          <a:xfrm>
            <a:off x="685800" y="1459059"/>
            <a:ext cx="10820400" cy="4372782"/>
          </a:xfrm>
          <a:prstGeom prst="rect">
            <a:avLst/>
          </a:prstGeom>
        </p:spPr>
      </p:pic>
    </p:spTree>
    <p:extLst>
      <p:ext uri="{BB962C8B-B14F-4D97-AF65-F5344CB8AC3E}">
        <p14:creationId xmlns:p14="http://schemas.microsoft.com/office/powerpoint/2010/main" val="728535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341119" y="589281"/>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Process of Instruction Fine Tuning (3)</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431801" y="6329681"/>
            <a:ext cx="12461241"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800" b="1" dirty="0">
                <a:solidFill>
                  <a:schemeClr val="tx1"/>
                </a:solidFill>
                <a:latin typeface="Times New Roman" panose="02020603050405020304" pitchFamily="18" charset="0"/>
                <a:cs typeface="Times New Roman" panose="02020603050405020304" pitchFamily="18" charset="0"/>
              </a:rPr>
              <a:t>3)</a:t>
            </a:r>
            <a:r>
              <a:rPr lang="en-US" sz="2800" dirty="0">
                <a:solidFill>
                  <a:schemeClr val="tx1"/>
                </a:solidFill>
                <a:latin typeface="Times New Roman" panose="02020603050405020304" pitchFamily="18" charset="0"/>
                <a:cs typeface="Times New Roman" panose="02020603050405020304" pitchFamily="18" charset="0"/>
              </a:rPr>
              <a:t>Pass the training examples to pre-train LLM to generate completion</a:t>
            </a:r>
            <a:r>
              <a:rPr lang="en-US" sz="2800" b="1" dirty="0">
                <a:solidFill>
                  <a:schemeClr val="tx1"/>
                </a:solidFill>
                <a:latin typeface="Times New Roman" panose="02020603050405020304" pitchFamily="18" charset="0"/>
                <a:cs typeface="Times New Roman" panose="02020603050405020304" pitchFamily="18" charset="0"/>
              </a:rPr>
              <a:t> </a:t>
            </a:r>
            <a:endParaRPr lang="en-US" sz="2800" dirty="0">
              <a:solidFill>
                <a:schemeClr val="tx1"/>
              </a:solidFill>
              <a:latin typeface="Times New Roman" panose="02020603050405020304" pitchFamily="18" charset="0"/>
              <a:cs typeface="Times New Roman" panose="02020603050405020304" pitchFamily="18" charset="0"/>
            </a:endParaRPr>
          </a:p>
          <a:p>
            <a:pPr lvl="1"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8FAF330-6D2C-47C8-6694-CFF28E27E365}"/>
              </a:ext>
            </a:extLst>
          </p:cNvPr>
          <p:cNvPicPr>
            <a:picLocks noChangeAspect="1"/>
          </p:cNvPicPr>
          <p:nvPr/>
        </p:nvPicPr>
        <p:blipFill>
          <a:blip r:embed="rId3"/>
          <a:srcRect/>
          <a:stretch/>
        </p:blipFill>
        <p:spPr>
          <a:xfrm>
            <a:off x="1151296" y="1197802"/>
            <a:ext cx="9699585" cy="4809660"/>
          </a:xfrm>
          <a:prstGeom prst="rect">
            <a:avLst/>
          </a:prstGeom>
        </p:spPr>
      </p:pic>
    </p:spTree>
    <p:extLst>
      <p:ext uri="{BB962C8B-B14F-4D97-AF65-F5344CB8AC3E}">
        <p14:creationId xmlns:p14="http://schemas.microsoft.com/office/powerpoint/2010/main" val="27846580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0" y="528318"/>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r>
              <a:rPr lang="en-US" sz="3600" b="1" dirty="0">
                <a:solidFill>
                  <a:schemeClr val="tx1"/>
                </a:solidFill>
                <a:latin typeface="Times New Roman" panose="02020603050405020304" pitchFamily="18" charset="0"/>
                <a:cs typeface="Times New Roman" panose="02020603050405020304" pitchFamily="18" charset="0"/>
              </a:rPr>
              <a:t>Process of Instruction Fine Tuning (5)</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413140" y="6068379"/>
            <a:ext cx="12461241"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400" b="1" dirty="0">
                <a:solidFill>
                  <a:schemeClr val="tx1"/>
                </a:solidFill>
                <a:latin typeface="Times New Roman" panose="02020603050405020304" pitchFamily="18" charset="0"/>
                <a:cs typeface="Times New Roman" panose="02020603050405020304" pitchFamily="18" charset="0"/>
              </a:rPr>
              <a:t>5) </a:t>
            </a:r>
            <a:r>
              <a:rPr lang="en-US" sz="2400" dirty="0">
                <a:solidFill>
                  <a:schemeClr val="tx1"/>
                </a:solidFill>
                <a:latin typeface="Times New Roman" panose="02020603050405020304" pitchFamily="18" charset="0"/>
                <a:cs typeface="Times New Roman" panose="02020603050405020304" pitchFamily="18" charset="0"/>
              </a:rPr>
              <a:t>Repeat the process for several batches and epochs. After done training, Perform </a:t>
            </a:r>
            <a:r>
              <a:rPr lang="en-US" sz="2400" b="1" dirty="0">
                <a:solidFill>
                  <a:schemeClr val="tx1"/>
                </a:solidFill>
                <a:latin typeface="Times New Roman" panose="02020603050405020304" pitchFamily="18" charset="0"/>
                <a:cs typeface="Times New Roman" panose="02020603050405020304" pitchFamily="18" charset="0"/>
              </a:rPr>
              <a:t>evaluation</a:t>
            </a:r>
            <a:r>
              <a:rPr lang="en-US" sz="2400" dirty="0">
                <a:solidFill>
                  <a:schemeClr val="tx1"/>
                </a:solidFill>
                <a:latin typeface="Times New Roman" panose="02020603050405020304" pitchFamily="18" charset="0"/>
                <a:cs typeface="Times New Roman" panose="02020603050405020304" pitchFamily="18" charset="0"/>
              </a:rPr>
              <a:t> of LLM over validation dataset and test dataset respectively</a:t>
            </a:r>
            <a:r>
              <a:rPr lang="en-US" sz="2400" b="1"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EE72353-9FBE-1DCE-2E14-B58A387A490E}"/>
              </a:ext>
            </a:extLst>
          </p:cNvPr>
          <p:cNvPicPr>
            <a:picLocks noChangeAspect="1"/>
          </p:cNvPicPr>
          <p:nvPr/>
        </p:nvPicPr>
        <p:blipFill>
          <a:blip r:embed="rId3"/>
          <a:stretch>
            <a:fillRect/>
          </a:stretch>
        </p:blipFill>
        <p:spPr>
          <a:xfrm>
            <a:off x="0" y="2605750"/>
            <a:ext cx="6758467" cy="3368332"/>
          </a:xfrm>
          <a:prstGeom prst="rect">
            <a:avLst/>
          </a:prstGeom>
        </p:spPr>
      </p:pic>
      <p:pic>
        <p:nvPicPr>
          <p:cNvPr id="11" name="Picture 10">
            <a:extLst>
              <a:ext uri="{FF2B5EF4-FFF2-40B4-BE49-F238E27FC236}">
                <a16:creationId xmlns:a16="http://schemas.microsoft.com/office/drawing/2014/main" id="{5EFCE73C-5854-6BEF-F55C-92545CE14C47}"/>
              </a:ext>
            </a:extLst>
          </p:cNvPr>
          <p:cNvPicPr>
            <a:picLocks noChangeAspect="1"/>
          </p:cNvPicPr>
          <p:nvPr/>
        </p:nvPicPr>
        <p:blipFill>
          <a:blip r:embed="rId4"/>
          <a:stretch>
            <a:fillRect/>
          </a:stretch>
        </p:blipFill>
        <p:spPr>
          <a:xfrm>
            <a:off x="5122608" y="1412235"/>
            <a:ext cx="7069392" cy="3462629"/>
          </a:xfrm>
          <a:prstGeom prst="rect">
            <a:avLst/>
          </a:prstGeom>
        </p:spPr>
      </p:pic>
    </p:spTree>
    <p:extLst>
      <p:ext uri="{BB962C8B-B14F-4D97-AF65-F5344CB8AC3E}">
        <p14:creationId xmlns:p14="http://schemas.microsoft.com/office/powerpoint/2010/main" val="1114074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838960" y="58436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Instruction Fine Tuning </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589937" y="2094271"/>
            <a:ext cx="4218038" cy="423541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Fine Tuning with instruction prompts is a common way of fine tune LLM. After performing full fine tuning (all model’s weight to  be updated), this new version of the foundation model is called as </a:t>
            </a:r>
            <a:r>
              <a:rPr lang="en-US" sz="2400" b="1" dirty="0">
                <a:solidFill>
                  <a:schemeClr val="tx1"/>
                </a:solidFill>
                <a:latin typeface="Times New Roman" panose="02020603050405020304" pitchFamily="18" charset="0"/>
                <a:cs typeface="Times New Roman" panose="02020603050405020304" pitchFamily="18" charset="0"/>
              </a:rPr>
              <a:t>Instruct LLM</a:t>
            </a:r>
            <a:r>
              <a:rPr lang="en-US" sz="2400" dirty="0">
                <a:solidFill>
                  <a:schemeClr val="tx1"/>
                </a:solidFill>
                <a:latin typeface="Times New Roman" panose="02020603050405020304" pitchFamily="18" charset="0"/>
                <a:cs typeface="Times New Roman" panose="02020603050405020304" pitchFamily="18" charset="0"/>
              </a:rPr>
              <a:t> </a:t>
            </a:r>
          </a:p>
          <a:p>
            <a:pPr lvl="1" algn="just"/>
            <a:r>
              <a:rPr lang="en-US" sz="2400" b="1"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A9B464-3A86-D55C-3EDB-D812690A4C00}"/>
              </a:ext>
            </a:extLst>
          </p:cNvPr>
          <p:cNvPicPr>
            <a:picLocks noChangeAspect="1"/>
          </p:cNvPicPr>
          <p:nvPr/>
        </p:nvPicPr>
        <p:blipFill>
          <a:blip r:embed="rId3"/>
          <a:stretch>
            <a:fillRect/>
          </a:stretch>
        </p:blipFill>
        <p:spPr>
          <a:xfrm>
            <a:off x="5565058" y="2546554"/>
            <a:ext cx="6302477" cy="2192595"/>
          </a:xfrm>
          <a:prstGeom prst="rect">
            <a:avLst/>
          </a:prstGeom>
        </p:spPr>
      </p:pic>
    </p:spTree>
    <p:extLst>
      <p:ext uri="{BB962C8B-B14F-4D97-AF65-F5344CB8AC3E}">
        <p14:creationId xmlns:p14="http://schemas.microsoft.com/office/powerpoint/2010/main" val="230139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472522" y="1336028"/>
            <a:ext cx="11029617" cy="1919339"/>
          </a:xfrm>
        </p:spPr>
        <p:txBody>
          <a:bodyPr>
            <a:noAutofit/>
          </a:bodyPr>
          <a:lstStyle/>
          <a:p>
            <a:pPr lvl="1"/>
            <a:r>
              <a:rPr lang="en-US" sz="2800" dirty="0">
                <a:solidFill>
                  <a:schemeClr val="tx1"/>
                </a:solidFill>
                <a:latin typeface="Times New Roman" panose="02020603050405020304" pitchFamily="18" charset="0"/>
                <a:cs typeface="Times New Roman" panose="02020603050405020304" pitchFamily="18" charset="0"/>
              </a:rPr>
              <a:t>Understanding language is a complex task to carry out. Practically, you may encounter many words that have more than one meanings(</a:t>
            </a:r>
            <a:r>
              <a:rPr lang="en-US" sz="2800" b="1" dirty="0">
                <a:solidFill>
                  <a:schemeClr val="tx1"/>
                </a:solidFill>
                <a:latin typeface="Times New Roman" panose="02020603050405020304" pitchFamily="18" charset="0"/>
                <a:cs typeface="Times New Roman" panose="02020603050405020304" pitchFamily="18" charset="0"/>
              </a:rPr>
              <a:t>Homonyms</a:t>
            </a:r>
            <a:r>
              <a:rPr lang="en-US" sz="2800" dirty="0">
                <a:solidFill>
                  <a:schemeClr val="tx1"/>
                </a:solidFill>
                <a:latin typeface="Times New Roman" panose="02020603050405020304" pitchFamily="18" charset="0"/>
                <a:cs typeface="Times New Roman" panose="02020603050405020304" pitchFamily="18" charset="0"/>
              </a:rPr>
              <a:t>).</a:t>
            </a:r>
          </a:p>
        </p:txBody>
      </p:sp>
      <p:pic>
        <p:nvPicPr>
          <p:cNvPr id="9" name="Picture Placeholder 8">
            <a:extLst>
              <a:ext uri="{FF2B5EF4-FFF2-40B4-BE49-F238E27FC236}">
                <a16:creationId xmlns:a16="http://schemas.microsoft.com/office/drawing/2014/main" id="{13CB277F-91D9-798C-DF79-B69EB9D9D76A}"/>
              </a:ext>
            </a:extLst>
          </p:cNvPr>
          <p:cNvPicPr>
            <a:picLocks noGrp="1" noChangeAspect="1"/>
          </p:cNvPicPr>
          <p:nvPr>
            <p:ph type="pic" idx="1"/>
          </p:nvPr>
        </p:nvPicPr>
        <p:blipFill>
          <a:blip r:embed="rId3"/>
          <a:srcRect t="3726" b="3726"/>
          <a:stretch>
            <a:fillRect/>
          </a:stretch>
        </p:blipFill>
        <p:spPr>
          <a:xfrm>
            <a:off x="341900" y="3255367"/>
            <a:ext cx="11290859" cy="3557252"/>
          </a:xfrm>
        </p:spPr>
      </p:pic>
      <p:sp>
        <p:nvSpPr>
          <p:cNvPr id="2" name="Title 1">
            <a:extLst>
              <a:ext uri="{FF2B5EF4-FFF2-40B4-BE49-F238E27FC236}">
                <a16:creationId xmlns:a16="http://schemas.microsoft.com/office/drawing/2014/main" id="{26217E0C-10C7-E5BD-0ED8-E4A82DA51ADB}"/>
              </a:ext>
            </a:extLst>
          </p:cNvPr>
          <p:cNvSpPr>
            <a:spLocks noGrp="1"/>
          </p:cNvSpPr>
          <p:nvPr>
            <p:ph type="title"/>
          </p:nvPr>
        </p:nvSpPr>
        <p:spPr>
          <a:xfrm>
            <a:off x="0" y="696931"/>
            <a:ext cx="5873886" cy="639097"/>
          </a:xfrm>
        </p:spPr>
        <p:txBody>
          <a:bodyPr anchor="b">
            <a:normAutofit fontScale="90000"/>
          </a:bodyPr>
          <a:lstStyle/>
          <a:p>
            <a:pPr algn="ctr"/>
            <a:r>
              <a:rPr lang="en-US" sz="3600" b="1" cap="none" dirty="0">
                <a:solidFill>
                  <a:schemeClr val="tx1"/>
                </a:solidFill>
                <a:latin typeface="Times New Roman" panose="02020603050405020304" pitchFamily="18" charset="0"/>
                <a:cs typeface="Times New Roman" panose="02020603050405020304" pitchFamily="18" charset="0"/>
              </a:rPr>
              <a:t>Language Complexity </a:t>
            </a:r>
            <a:endParaRPr lang="en-US" sz="3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7831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838960" y="58436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Fine Tune on a single specified task</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353963" y="1904340"/>
            <a:ext cx="4218038" cy="423541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Fine Tuning with instruction prompts related to a single task such as summarization of text is possible. You need at least hundred of examples to fine tune LLM over specific task. LLM trained over one specific tasks increases the performance of LLM on that task. However, performance of LLM model over other tasks is effected.</a:t>
            </a:r>
          </a:p>
        </p:txBody>
      </p:sp>
      <p:pic>
        <p:nvPicPr>
          <p:cNvPr id="4" name="Picture 3">
            <a:extLst>
              <a:ext uri="{FF2B5EF4-FFF2-40B4-BE49-F238E27FC236}">
                <a16:creationId xmlns:a16="http://schemas.microsoft.com/office/drawing/2014/main" id="{82A9B464-3A86-D55C-3EDB-D812690A4C00}"/>
              </a:ext>
            </a:extLst>
          </p:cNvPr>
          <p:cNvPicPr>
            <a:picLocks noChangeAspect="1"/>
          </p:cNvPicPr>
          <p:nvPr/>
        </p:nvPicPr>
        <p:blipFill>
          <a:blip r:embed="rId3"/>
          <a:srcRect/>
          <a:stretch/>
        </p:blipFill>
        <p:spPr>
          <a:xfrm>
            <a:off x="4955458" y="2576706"/>
            <a:ext cx="7236541" cy="2930012"/>
          </a:xfrm>
          <a:prstGeom prst="rect">
            <a:avLst/>
          </a:prstGeom>
        </p:spPr>
      </p:pic>
    </p:spTree>
    <p:extLst>
      <p:ext uri="{BB962C8B-B14F-4D97-AF65-F5344CB8AC3E}">
        <p14:creationId xmlns:p14="http://schemas.microsoft.com/office/powerpoint/2010/main" val="19866929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285135" y="557814"/>
            <a:ext cx="11434916"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Example: Before Fine tune model</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0" y="5944586"/>
            <a:ext cx="1219200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400" dirty="0">
                <a:solidFill>
                  <a:schemeClr val="tx1"/>
                </a:solidFill>
                <a:latin typeface="Times New Roman" panose="02020603050405020304" pitchFamily="18" charset="0"/>
                <a:cs typeface="Times New Roman" panose="02020603050405020304" pitchFamily="18" charset="0"/>
              </a:rPr>
              <a:t>Before fine tuning model, the model is asked to perform basic sentiment analysis and Question Answering.  It performs well on answering the question but not on classifying the review</a:t>
            </a:r>
          </a:p>
        </p:txBody>
      </p:sp>
      <p:pic>
        <p:nvPicPr>
          <p:cNvPr id="10" name="Picture 9">
            <a:extLst>
              <a:ext uri="{FF2B5EF4-FFF2-40B4-BE49-F238E27FC236}">
                <a16:creationId xmlns:a16="http://schemas.microsoft.com/office/drawing/2014/main" id="{CA6EFB71-164C-92F6-268B-7CA053DAA4DA}"/>
              </a:ext>
            </a:extLst>
          </p:cNvPr>
          <p:cNvPicPr>
            <a:picLocks noChangeAspect="1"/>
          </p:cNvPicPr>
          <p:nvPr/>
        </p:nvPicPr>
        <p:blipFill>
          <a:blip r:embed="rId3"/>
          <a:stretch>
            <a:fillRect/>
          </a:stretch>
        </p:blipFill>
        <p:spPr>
          <a:xfrm>
            <a:off x="1172584" y="3281814"/>
            <a:ext cx="10333615" cy="2339543"/>
          </a:xfrm>
          <a:prstGeom prst="rect">
            <a:avLst/>
          </a:prstGeom>
        </p:spPr>
      </p:pic>
      <p:pic>
        <p:nvPicPr>
          <p:cNvPr id="13" name="Picture 12">
            <a:extLst>
              <a:ext uri="{FF2B5EF4-FFF2-40B4-BE49-F238E27FC236}">
                <a16:creationId xmlns:a16="http://schemas.microsoft.com/office/drawing/2014/main" id="{B87AC250-6A66-28C6-918E-EF7C83888016}"/>
              </a:ext>
            </a:extLst>
          </p:cNvPr>
          <p:cNvPicPr>
            <a:picLocks noChangeAspect="1"/>
          </p:cNvPicPr>
          <p:nvPr/>
        </p:nvPicPr>
        <p:blipFill>
          <a:blip r:embed="rId4"/>
          <a:stretch>
            <a:fillRect/>
          </a:stretch>
        </p:blipFill>
        <p:spPr>
          <a:xfrm>
            <a:off x="1340239" y="1414761"/>
            <a:ext cx="9998306" cy="1760373"/>
          </a:xfrm>
          <a:prstGeom prst="rect">
            <a:avLst/>
          </a:prstGeom>
        </p:spPr>
      </p:pic>
    </p:spTree>
    <p:extLst>
      <p:ext uri="{BB962C8B-B14F-4D97-AF65-F5344CB8AC3E}">
        <p14:creationId xmlns:p14="http://schemas.microsoft.com/office/powerpoint/2010/main" val="4175692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6EFB71-164C-92F6-268B-7CA053DAA4DA}"/>
              </a:ext>
            </a:extLst>
          </p:cNvPr>
          <p:cNvPicPr>
            <a:picLocks noChangeAspect="1"/>
          </p:cNvPicPr>
          <p:nvPr/>
        </p:nvPicPr>
        <p:blipFill>
          <a:blip r:embed="rId3"/>
          <a:srcRect/>
          <a:stretch/>
        </p:blipFill>
        <p:spPr>
          <a:xfrm>
            <a:off x="1234497" y="3553003"/>
            <a:ext cx="10311034" cy="2339543"/>
          </a:xfrm>
          <a:prstGeom prst="rect">
            <a:avLst/>
          </a:prstGeom>
        </p:spPr>
      </p:pic>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57317" y="558605"/>
            <a:ext cx="1219200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Example: After Fine tune model over sentiment analysis</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0" y="5892546"/>
            <a:ext cx="1219200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400" dirty="0">
                <a:solidFill>
                  <a:schemeClr val="tx1"/>
                </a:solidFill>
                <a:latin typeface="Times New Roman" panose="02020603050405020304" pitchFamily="18" charset="0"/>
                <a:cs typeface="Times New Roman" panose="02020603050405020304" pitchFamily="18" charset="0"/>
              </a:rPr>
              <a:t>After fine tuning model on sentiment analysis, the model is asked to perform sentiment analysis and Question Answering. The Instruct model performs well on review classification but it’s performance on Question Answering is highly affected.</a:t>
            </a:r>
          </a:p>
        </p:txBody>
      </p:sp>
      <p:pic>
        <p:nvPicPr>
          <p:cNvPr id="13" name="Picture 12">
            <a:extLst>
              <a:ext uri="{FF2B5EF4-FFF2-40B4-BE49-F238E27FC236}">
                <a16:creationId xmlns:a16="http://schemas.microsoft.com/office/drawing/2014/main" id="{B87AC250-6A66-28C6-918E-EF7C83888016}"/>
              </a:ext>
            </a:extLst>
          </p:cNvPr>
          <p:cNvPicPr>
            <a:picLocks noChangeAspect="1"/>
          </p:cNvPicPr>
          <p:nvPr/>
        </p:nvPicPr>
        <p:blipFill>
          <a:blip r:embed="rId4"/>
          <a:srcRect/>
          <a:stretch/>
        </p:blipFill>
        <p:spPr>
          <a:xfrm>
            <a:off x="1234497" y="1646450"/>
            <a:ext cx="9998306" cy="1654022"/>
          </a:xfrm>
          <a:prstGeom prst="rect">
            <a:avLst/>
          </a:prstGeom>
        </p:spPr>
      </p:pic>
    </p:spTree>
    <p:extLst>
      <p:ext uri="{BB962C8B-B14F-4D97-AF65-F5344CB8AC3E}">
        <p14:creationId xmlns:p14="http://schemas.microsoft.com/office/powerpoint/2010/main" val="3057401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2400" y="1525207"/>
            <a:ext cx="11887200" cy="5034214"/>
          </a:xfrm>
        </p:spPr>
        <p:txBody>
          <a:bodyPr>
            <a:noAutofit/>
          </a:bodyPr>
          <a:lstStyle/>
          <a:p>
            <a:pPr marL="457200"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This is called </a:t>
            </a:r>
            <a:r>
              <a:rPr lang="en-US" sz="2800" b="1" dirty="0">
                <a:solidFill>
                  <a:schemeClr val="tx1"/>
                </a:solidFill>
                <a:latin typeface="Times New Roman" panose="02020603050405020304" pitchFamily="18" charset="0"/>
                <a:cs typeface="Times New Roman" panose="02020603050405020304" pitchFamily="18" charset="0"/>
              </a:rPr>
              <a:t>Catastrophic Forgetting</a:t>
            </a:r>
            <a:r>
              <a:rPr lang="en-US" sz="2800" b="1" i="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In other words, fine tuning model may increase the performance of the LLM on the specific task but it can lead to reduction in the ability to perform other tasks.</a:t>
            </a:r>
          </a:p>
          <a:p>
            <a:pPr marL="457200" indent="-457200">
              <a:buFont typeface="Wingdings" panose="05000000000000000000" pitchFamily="2" charset="2"/>
              <a:buChar char="§"/>
            </a:pPr>
            <a:r>
              <a:rPr lang="en-US" sz="2800" b="1" i="1" dirty="0">
                <a:solidFill>
                  <a:schemeClr val="tx1"/>
                </a:solidFill>
                <a:latin typeface="Times New Roman" panose="02020603050405020304" pitchFamily="18" charset="0"/>
                <a:cs typeface="Times New Roman" panose="02020603050405020304" pitchFamily="18" charset="0"/>
              </a:rPr>
              <a:t>How to avoid it?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Since, full fine tuning requires enough memory and compute budget to store and process gradients, optimizers and other things. Therefore, the first thing to observe whether your model actually needs fine tuning or not. </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If you want the model to maintain it’s multitask generalized capabilities, then </a:t>
            </a:r>
            <a:r>
              <a:rPr lang="en-US" sz="2800" b="1" dirty="0">
                <a:solidFill>
                  <a:schemeClr val="tx1"/>
                </a:solidFill>
                <a:latin typeface="Times New Roman" panose="02020603050405020304" pitchFamily="18" charset="0"/>
                <a:cs typeface="Times New Roman" panose="02020603050405020304" pitchFamily="18" charset="0"/>
              </a:rPr>
              <a:t>fine tune on multiple tasks </a:t>
            </a:r>
            <a:r>
              <a:rPr lang="en-US" sz="2800" dirty="0">
                <a:solidFill>
                  <a:schemeClr val="tx1"/>
                </a:solidFill>
                <a:latin typeface="Times New Roman" panose="02020603050405020304" pitchFamily="18" charset="0"/>
                <a:cs typeface="Times New Roman" panose="02020603050405020304" pitchFamily="18" charset="0"/>
              </a:rPr>
              <a:t>at same time. Good multitask fine tune modelling requires at least 50 to 100,000 examples across many tasks. Therefore, requires more data and compute resources.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most successful strategy is to try </a:t>
            </a:r>
            <a:r>
              <a:rPr lang="en-US" sz="2800" b="1" dirty="0">
                <a:solidFill>
                  <a:schemeClr val="tx1"/>
                </a:solidFill>
                <a:latin typeface="Times New Roman" panose="02020603050405020304" pitchFamily="18" charset="0"/>
                <a:cs typeface="Times New Roman" panose="02020603050405020304" pitchFamily="18" charset="0"/>
              </a:rPr>
              <a:t>Parameter Efficient Fine Tuning </a:t>
            </a:r>
            <a:r>
              <a:rPr lang="en-US" sz="2800" dirty="0">
                <a:solidFill>
                  <a:schemeClr val="tx1"/>
                </a:solidFill>
                <a:latin typeface="Times New Roman" panose="02020603050405020304" pitchFamily="18" charset="0"/>
                <a:cs typeface="Times New Roman" panose="02020603050405020304" pitchFamily="18" charset="0"/>
              </a:rPr>
              <a:t>(PEFT) instead of full fine tune.</a:t>
            </a:r>
          </a:p>
          <a:p>
            <a:pPr marL="457200" indent="-457200">
              <a:buFont typeface="Wingdings" panose="05000000000000000000" pitchFamily="2" charset="2"/>
              <a:buChar char="§"/>
            </a:pPr>
            <a:endParaRPr 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3461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838960" y="58436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Multi-task Instruction Fine Tune</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353963" y="5810008"/>
            <a:ext cx="11281310" cy="4978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Dataset given to the pre-trained LLM consists of examples of multiple tasks and examples are in prompt completion pairs. You may require lot of data and compute resources as from 50 to 100,000 examples would be required to get good performance on multiple tasks.</a:t>
            </a:r>
          </a:p>
        </p:txBody>
      </p:sp>
      <p:pic>
        <p:nvPicPr>
          <p:cNvPr id="4" name="Picture 3">
            <a:extLst>
              <a:ext uri="{FF2B5EF4-FFF2-40B4-BE49-F238E27FC236}">
                <a16:creationId xmlns:a16="http://schemas.microsoft.com/office/drawing/2014/main" id="{82A9B464-3A86-D55C-3EDB-D812690A4C00}"/>
              </a:ext>
            </a:extLst>
          </p:cNvPr>
          <p:cNvPicPr>
            <a:picLocks noChangeAspect="1"/>
          </p:cNvPicPr>
          <p:nvPr/>
        </p:nvPicPr>
        <p:blipFill>
          <a:blip r:embed="rId3"/>
          <a:srcRect/>
          <a:stretch/>
        </p:blipFill>
        <p:spPr>
          <a:xfrm>
            <a:off x="685800" y="1212622"/>
            <a:ext cx="10245012" cy="3950851"/>
          </a:xfrm>
          <a:prstGeom prst="rect">
            <a:avLst/>
          </a:prstGeom>
        </p:spPr>
      </p:pic>
    </p:spTree>
    <p:extLst>
      <p:ext uri="{BB962C8B-B14F-4D97-AF65-F5344CB8AC3E}">
        <p14:creationId xmlns:p14="http://schemas.microsoft.com/office/powerpoint/2010/main" val="31724641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838960" y="58436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Instruction Fine Tune with FLAN</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353963" y="5810008"/>
            <a:ext cx="11281310" cy="4978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b="1" dirty="0">
                <a:solidFill>
                  <a:schemeClr val="tx1"/>
                </a:solidFill>
                <a:latin typeface="Times New Roman" panose="02020603050405020304" pitchFamily="18" charset="0"/>
                <a:cs typeface="Times New Roman" panose="02020603050405020304" pitchFamily="18" charset="0"/>
              </a:rPr>
              <a:t>FLAN</a:t>
            </a:r>
            <a:r>
              <a:rPr lang="en-US" sz="24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F</a:t>
            </a:r>
            <a:r>
              <a:rPr lang="en-US" sz="2400" dirty="0">
                <a:solidFill>
                  <a:schemeClr val="tx1"/>
                </a:solidFill>
                <a:latin typeface="Times New Roman" panose="02020603050405020304" pitchFamily="18" charset="0"/>
                <a:cs typeface="Times New Roman" panose="02020603050405020304" pitchFamily="18" charset="0"/>
              </a:rPr>
              <a:t>ine-tuned </a:t>
            </a:r>
            <a:r>
              <a:rPr lang="en-US" sz="2400" b="1" dirty="0">
                <a:solidFill>
                  <a:schemeClr val="tx1"/>
                </a:solidFill>
                <a:latin typeface="Times New Roman" panose="02020603050405020304" pitchFamily="18" charset="0"/>
                <a:cs typeface="Times New Roman" panose="02020603050405020304" pitchFamily="18" charset="0"/>
              </a:rPr>
              <a:t>LA</a:t>
            </a:r>
            <a:r>
              <a:rPr lang="en-US" sz="2400" dirty="0">
                <a:solidFill>
                  <a:schemeClr val="tx1"/>
                </a:solidFill>
                <a:latin typeface="Times New Roman" panose="02020603050405020304" pitchFamily="18" charset="0"/>
                <a:cs typeface="Times New Roman" panose="02020603050405020304" pitchFamily="18" charset="0"/>
              </a:rPr>
              <a:t>nguage </a:t>
            </a:r>
            <a:r>
              <a:rPr lang="en-US" sz="2400" b="1" dirty="0">
                <a:solidFill>
                  <a:schemeClr val="tx1"/>
                </a:solidFill>
                <a:latin typeface="Times New Roman" panose="02020603050405020304" pitchFamily="18" charset="0"/>
                <a:cs typeface="Times New Roman" panose="02020603050405020304" pitchFamily="18" charset="0"/>
              </a:rPr>
              <a:t>N</a:t>
            </a:r>
            <a:r>
              <a:rPr lang="en-US" sz="2400" dirty="0">
                <a:solidFill>
                  <a:schemeClr val="tx1"/>
                </a:solidFill>
                <a:latin typeface="Times New Roman" panose="02020603050405020304" pitchFamily="18" charset="0"/>
                <a:cs typeface="Times New Roman" panose="02020603050405020304" pitchFamily="18" charset="0"/>
              </a:rPr>
              <a:t>et) models refers to the specific set of instructions used to carry out instruction fine tuning. The above figure shows the FLAN models of base LLM i.e.T5 and PALM. The FLAN version of T5 and PALM is said to be </a:t>
            </a:r>
            <a:r>
              <a:rPr lang="en-US" sz="2400" b="1" dirty="0">
                <a:solidFill>
                  <a:schemeClr val="tx1"/>
                </a:solidFill>
                <a:latin typeface="Times New Roman" panose="02020603050405020304" pitchFamily="18" charset="0"/>
                <a:cs typeface="Times New Roman" panose="02020603050405020304" pitchFamily="18" charset="0"/>
              </a:rPr>
              <a:t>FLAN-T5</a:t>
            </a:r>
            <a:r>
              <a:rPr lang="en-US" sz="2400" dirty="0">
                <a:solidFill>
                  <a:schemeClr val="tx1"/>
                </a:solidFill>
                <a:latin typeface="Times New Roman" panose="02020603050405020304" pitchFamily="18" charset="0"/>
                <a:cs typeface="Times New Roman" panose="02020603050405020304" pitchFamily="18" charset="0"/>
              </a:rPr>
              <a:t> and </a:t>
            </a:r>
            <a:r>
              <a:rPr lang="en-US" sz="2400" b="1" dirty="0">
                <a:solidFill>
                  <a:schemeClr val="tx1"/>
                </a:solidFill>
                <a:latin typeface="Times New Roman" panose="02020603050405020304" pitchFamily="18" charset="0"/>
                <a:cs typeface="Times New Roman" panose="02020603050405020304" pitchFamily="18" charset="0"/>
              </a:rPr>
              <a:t>FLAN- PALM </a:t>
            </a:r>
            <a:r>
              <a:rPr lang="en-US" sz="2400" dirty="0">
                <a:solidFill>
                  <a:schemeClr val="tx1"/>
                </a:solidFill>
                <a:latin typeface="Times New Roman" panose="02020603050405020304" pitchFamily="18" charset="0"/>
                <a:cs typeface="Times New Roman" panose="02020603050405020304" pitchFamily="18" charset="0"/>
              </a:rPr>
              <a:t>respectively.</a:t>
            </a:r>
          </a:p>
        </p:txBody>
      </p:sp>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tretch>
            <a:fillRect/>
          </a:stretch>
        </p:blipFill>
        <p:spPr>
          <a:xfrm>
            <a:off x="3360183" y="1550673"/>
            <a:ext cx="5471634" cy="3398815"/>
          </a:xfrm>
          <a:prstGeom prst="rect">
            <a:avLst/>
          </a:prstGeom>
        </p:spPr>
      </p:pic>
    </p:spTree>
    <p:extLst>
      <p:ext uri="{BB962C8B-B14F-4D97-AF65-F5344CB8AC3E}">
        <p14:creationId xmlns:p14="http://schemas.microsoft.com/office/powerpoint/2010/main" val="2817418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838960" y="58436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Instruction Fine Tune with FLAN</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353963" y="5810008"/>
            <a:ext cx="11281310" cy="4978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b="1" dirty="0">
                <a:solidFill>
                  <a:schemeClr val="tx1"/>
                </a:solidFill>
                <a:latin typeface="Times New Roman" panose="02020603050405020304" pitchFamily="18" charset="0"/>
                <a:cs typeface="Times New Roman" panose="02020603050405020304" pitchFamily="18" charset="0"/>
              </a:rPr>
              <a:t>FLAN-T5 </a:t>
            </a:r>
            <a:r>
              <a:rPr lang="en-US" sz="2400" dirty="0">
                <a:solidFill>
                  <a:schemeClr val="tx1"/>
                </a:solidFill>
                <a:latin typeface="Times New Roman" panose="02020603050405020304" pitchFamily="18" charset="0"/>
                <a:cs typeface="Times New Roman" panose="02020603050405020304" pitchFamily="18" charset="0"/>
              </a:rPr>
              <a:t>is a general purpose instruct model, fine tuned on around 500 datasets of 150 categories having multiple tasks. One of the example we’ll discuss here is </a:t>
            </a:r>
            <a:r>
              <a:rPr lang="en-US" sz="2400" b="1" dirty="0" err="1">
                <a:solidFill>
                  <a:schemeClr val="tx1"/>
                </a:solidFill>
                <a:latin typeface="Times New Roman" panose="02020603050405020304" pitchFamily="18" charset="0"/>
                <a:cs typeface="Times New Roman" panose="02020603050405020304" pitchFamily="18" charset="0"/>
              </a:rPr>
              <a:t>SAMsum</a:t>
            </a:r>
            <a:r>
              <a:rPr lang="en-US" sz="2400" dirty="0">
                <a:solidFill>
                  <a:schemeClr val="tx1"/>
                </a:solidFill>
                <a:latin typeface="Times New Roman" panose="02020603050405020304" pitchFamily="18" charset="0"/>
                <a:cs typeface="Times New Roman" panose="02020603050405020304" pitchFamily="18" charset="0"/>
              </a:rPr>
              <a:t> dataset used for summarization.</a:t>
            </a:r>
          </a:p>
        </p:txBody>
      </p:sp>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1026367" y="1492898"/>
            <a:ext cx="9890449" cy="3741575"/>
          </a:xfrm>
          <a:prstGeom prst="rect">
            <a:avLst/>
          </a:prstGeom>
        </p:spPr>
      </p:pic>
    </p:spTree>
    <p:extLst>
      <p:ext uri="{BB962C8B-B14F-4D97-AF65-F5344CB8AC3E}">
        <p14:creationId xmlns:p14="http://schemas.microsoft.com/office/powerpoint/2010/main" val="3157748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714551" y="78479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err="1">
                <a:solidFill>
                  <a:schemeClr val="tx1"/>
                </a:solidFill>
                <a:latin typeface="Times New Roman" panose="02020603050405020304" pitchFamily="18" charset="0"/>
                <a:cs typeface="Times New Roman" panose="02020603050405020304" pitchFamily="18" charset="0"/>
              </a:rPr>
              <a:t>SAMSum</a:t>
            </a:r>
            <a:r>
              <a:rPr lang="en-US" sz="3600" b="1" dirty="0">
                <a:solidFill>
                  <a:schemeClr val="tx1"/>
                </a:solidFill>
                <a:latin typeface="Times New Roman" panose="02020603050405020304" pitchFamily="18" charset="0"/>
                <a:cs typeface="Times New Roman" panose="02020603050405020304" pitchFamily="18" charset="0"/>
              </a:rPr>
              <a:t>: A dialogue Dataset</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224890" y="5575366"/>
            <a:ext cx="11281310" cy="4978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b="1" dirty="0" err="1">
                <a:solidFill>
                  <a:schemeClr val="tx1"/>
                </a:solidFill>
                <a:latin typeface="Times New Roman" panose="02020603050405020304" pitchFamily="18" charset="0"/>
                <a:cs typeface="Times New Roman" panose="02020603050405020304" pitchFamily="18" charset="0"/>
              </a:rPr>
              <a:t>SAMSum</a:t>
            </a:r>
            <a:r>
              <a:rPr lang="en-US" sz="2400" b="1"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is a prompt dataset comprises of  16,000 messenger like conversations. The image illustrates three examples of dataset consisting of dialogue and it’s summary. These dialogues are crafted by linguistics related to the daily routine and language experts summarizes these dialogues.</a:t>
            </a:r>
          </a:p>
        </p:txBody>
      </p:sp>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1026367" y="1684708"/>
            <a:ext cx="9890449" cy="3357955"/>
          </a:xfrm>
          <a:prstGeom prst="rect">
            <a:avLst/>
          </a:prstGeom>
        </p:spPr>
      </p:pic>
    </p:spTree>
    <p:extLst>
      <p:ext uri="{BB962C8B-B14F-4D97-AF65-F5344CB8AC3E}">
        <p14:creationId xmlns:p14="http://schemas.microsoft.com/office/powerpoint/2010/main" val="19395940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0" y="1610225"/>
            <a:ext cx="8593494" cy="4930696"/>
          </a:xfrm>
          <a:prstGeom prst="rect">
            <a:avLst/>
          </a:prstGeom>
        </p:spPr>
      </p:pic>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522514" y="730823"/>
            <a:ext cx="12616542"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Sample prompt templates of FLAN-T5  for </a:t>
            </a:r>
            <a:r>
              <a:rPr lang="en-US" sz="3600" b="1" dirty="0" err="1">
                <a:solidFill>
                  <a:schemeClr val="tx1"/>
                </a:solidFill>
                <a:latin typeface="Times New Roman" panose="02020603050405020304" pitchFamily="18" charset="0"/>
                <a:cs typeface="Times New Roman" panose="02020603050405020304" pitchFamily="18" charset="0"/>
              </a:rPr>
              <a:t>SAMSum</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7380514" y="2657830"/>
            <a:ext cx="4060371" cy="28354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The highlighted portion indicates many instruction that actually instruct the model to do the same task. This way of instructing model the same thing in different ways, helps the model to generalize and perform better. {dialogue} and {summary} in the instruction comes from the dataset.</a:t>
            </a:r>
          </a:p>
        </p:txBody>
      </p:sp>
    </p:spTree>
    <p:extLst>
      <p:ext uri="{BB962C8B-B14F-4D97-AF65-F5344CB8AC3E}">
        <p14:creationId xmlns:p14="http://schemas.microsoft.com/office/powerpoint/2010/main" val="2193143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714551" y="784793"/>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FLAN-T5 summarization capabilities0</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355600" y="1864226"/>
            <a:ext cx="5495190" cy="4752407"/>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b="1" dirty="0">
                <a:solidFill>
                  <a:schemeClr val="tx1"/>
                </a:solidFill>
                <a:latin typeface="Times New Roman" panose="02020603050405020304" pitchFamily="18" charset="0"/>
                <a:cs typeface="Times New Roman" panose="02020603050405020304" pitchFamily="18" charset="0"/>
              </a:rPr>
              <a:t>FLAN-T5 </a:t>
            </a:r>
            <a:r>
              <a:rPr lang="en-US" sz="2400" dirty="0">
                <a:solidFill>
                  <a:schemeClr val="tx1"/>
                </a:solidFill>
                <a:latin typeface="Times New Roman" panose="02020603050405020304" pitchFamily="18" charset="0"/>
                <a:cs typeface="Times New Roman" panose="02020603050405020304" pitchFamily="18" charset="0"/>
              </a:rPr>
              <a:t>, no doubt, performs well on many general task but, there’s room for improvement related to a specific task. Say your </a:t>
            </a:r>
            <a:r>
              <a:rPr lang="en-US" sz="2400" b="1" dirty="0">
                <a:solidFill>
                  <a:schemeClr val="tx1"/>
                </a:solidFill>
                <a:latin typeface="Times New Roman" panose="02020603050405020304" pitchFamily="18" charset="0"/>
                <a:cs typeface="Times New Roman" panose="02020603050405020304" pitchFamily="18" charset="0"/>
              </a:rPr>
              <a:t>goal</a:t>
            </a:r>
            <a:r>
              <a:rPr lang="en-US" sz="2400" dirty="0">
                <a:solidFill>
                  <a:schemeClr val="tx1"/>
                </a:solidFill>
                <a:latin typeface="Times New Roman" panose="02020603050405020304" pitchFamily="18" charset="0"/>
                <a:cs typeface="Times New Roman" panose="02020603050405020304" pitchFamily="18" charset="0"/>
              </a:rPr>
              <a:t> is to support customer service team. That teams want a summary of each dialogue to identify what customer was needed and which action was taken in response. FLAN-T5 as trained with </a:t>
            </a:r>
            <a:r>
              <a:rPr lang="en-US" sz="2400" dirty="0" err="1">
                <a:solidFill>
                  <a:schemeClr val="tx1"/>
                </a:solidFill>
                <a:latin typeface="Times New Roman" panose="02020603050405020304" pitchFamily="18" charset="0"/>
                <a:cs typeface="Times New Roman" panose="02020603050405020304" pitchFamily="18" charset="0"/>
              </a:rPr>
              <a:t>SAMSum</a:t>
            </a:r>
            <a:r>
              <a:rPr lang="en-US" sz="2400" dirty="0">
                <a:solidFill>
                  <a:schemeClr val="tx1"/>
                </a:solidFill>
                <a:latin typeface="Times New Roman" panose="02020603050405020304" pitchFamily="18" charset="0"/>
                <a:cs typeface="Times New Roman" panose="02020603050405020304" pitchFamily="18" charset="0"/>
              </a:rPr>
              <a:t>, is able to summarize daily conversations well. That daily conversation structure doesn’t overlap the structure observed in the customer service chats. </a:t>
            </a:r>
          </a:p>
        </p:txBody>
      </p:sp>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6096000" y="1767840"/>
            <a:ext cx="5628640" cy="4752407"/>
          </a:xfrm>
          <a:prstGeom prst="rect">
            <a:avLst/>
          </a:prstGeom>
        </p:spPr>
      </p:pic>
    </p:spTree>
    <p:extLst>
      <p:ext uri="{BB962C8B-B14F-4D97-AF65-F5344CB8AC3E}">
        <p14:creationId xmlns:p14="http://schemas.microsoft.com/office/powerpoint/2010/main" val="264181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322407" y="1370765"/>
            <a:ext cx="11029617" cy="1919339"/>
          </a:xfrm>
        </p:spPr>
        <p:txBody>
          <a:bodyPr>
            <a:noAutofit/>
          </a:bodyPr>
          <a:lstStyle/>
          <a:p>
            <a:pPr lvl="1"/>
            <a:r>
              <a:rPr lang="en-US" sz="2800" dirty="0">
                <a:solidFill>
                  <a:schemeClr val="tx1"/>
                </a:solidFill>
                <a:latin typeface="Times New Roman" panose="02020603050405020304" pitchFamily="18" charset="0"/>
                <a:cs typeface="Times New Roman" panose="02020603050405020304" pitchFamily="18" charset="0"/>
              </a:rPr>
              <a:t>Sometimes, the words inside a sentence occur in a such way that it leads to syntactic ambiguity. For instance, book belong to which entity or is it belong to both? Clearly RNN can’t able to sense these things. How we make Large Language Models to sense these challenges of a natural language.</a:t>
            </a:r>
          </a:p>
        </p:txBody>
      </p:sp>
      <p:pic>
        <p:nvPicPr>
          <p:cNvPr id="6" name="Picture Placeholder 5">
            <a:extLst>
              <a:ext uri="{FF2B5EF4-FFF2-40B4-BE49-F238E27FC236}">
                <a16:creationId xmlns:a16="http://schemas.microsoft.com/office/drawing/2014/main" id="{7792BE19-DB2F-A8AA-8ED7-61BFCD92EE74}"/>
              </a:ext>
            </a:extLst>
          </p:cNvPr>
          <p:cNvPicPr>
            <a:picLocks noGrp="1" noChangeAspect="1"/>
          </p:cNvPicPr>
          <p:nvPr>
            <p:ph type="pic" idx="1"/>
          </p:nvPr>
        </p:nvPicPr>
        <p:blipFill>
          <a:blip r:embed="rId3"/>
          <a:srcRect t="8647" b="8647"/>
          <a:stretch>
            <a:fillRect/>
          </a:stretch>
        </p:blipFill>
        <p:spPr>
          <a:xfrm>
            <a:off x="1553243" y="3567897"/>
            <a:ext cx="9798781" cy="3062144"/>
          </a:xfrm>
        </p:spPr>
      </p:pic>
      <p:sp>
        <p:nvSpPr>
          <p:cNvPr id="2" name="Title 1">
            <a:extLst>
              <a:ext uri="{FF2B5EF4-FFF2-40B4-BE49-F238E27FC236}">
                <a16:creationId xmlns:a16="http://schemas.microsoft.com/office/drawing/2014/main" id="{5A5FB1CF-9357-CBA4-70BD-C2A854D77A05}"/>
              </a:ext>
            </a:extLst>
          </p:cNvPr>
          <p:cNvSpPr>
            <a:spLocks noGrp="1"/>
          </p:cNvSpPr>
          <p:nvPr>
            <p:ph type="title"/>
          </p:nvPr>
        </p:nvSpPr>
        <p:spPr>
          <a:xfrm>
            <a:off x="-185755" y="592771"/>
            <a:ext cx="5873886" cy="639097"/>
          </a:xfrm>
        </p:spPr>
        <p:txBody>
          <a:bodyPr anchor="b">
            <a:normAutofit fontScale="90000"/>
          </a:bodyPr>
          <a:lstStyle/>
          <a:p>
            <a:pPr algn="ctr"/>
            <a:r>
              <a:rPr lang="en-US" sz="3600" b="1" cap="none" dirty="0">
                <a:solidFill>
                  <a:schemeClr val="tx1"/>
                </a:solidFill>
                <a:latin typeface="Times New Roman" panose="02020603050405020304" pitchFamily="18" charset="0"/>
                <a:cs typeface="Times New Roman" panose="02020603050405020304" pitchFamily="18" charset="0"/>
              </a:rPr>
              <a:t>Language Complexity </a:t>
            </a:r>
            <a:endParaRPr lang="en-US" sz="3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682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1333449" y="1069272"/>
            <a:ext cx="9525102" cy="4366328"/>
          </a:xfrm>
          <a:prstGeom prst="rect">
            <a:avLst/>
          </a:prstGeom>
        </p:spPr>
      </p:pic>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1747520" y="558800"/>
            <a:ext cx="851408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600" b="1" dirty="0">
                <a:solidFill>
                  <a:schemeClr val="tx1"/>
                </a:solidFill>
                <a:latin typeface="Times New Roman" panose="02020603050405020304" pitchFamily="18" charset="0"/>
                <a:cs typeface="Times New Roman" panose="02020603050405020304" pitchFamily="18" charset="0"/>
              </a:rPr>
              <a:t>Example of </a:t>
            </a:r>
            <a:r>
              <a:rPr lang="en-US" sz="3600" b="1" dirty="0" err="1">
                <a:solidFill>
                  <a:schemeClr val="tx1"/>
                </a:solidFill>
                <a:latin typeface="Times New Roman" panose="02020603050405020304" pitchFamily="18" charset="0"/>
                <a:cs typeface="Times New Roman" panose="02020603050405020304" pitchFamily="18" charset="0"/>
              </a:rPr>
              <a:t>DialogueSum</a:t>
            </a:r>
            <a:r>
              <a:rPr lang="en-US" sz="3600" b="1" dirty="0">
                <a:solidFill>
                  <a:schemeClr val="tx1"/>
                </a:solidFill>
                <a:latin typeface="Times New Roman" panose="02020603050405020304" pitchFamily="18" charset="0"/>
                <a:cs typeface="Times New Roman" panose="02020603050405020304" pitchFamily="18" charset="0"/>
              </a:rPr>
              <a:t> Dataset</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0" y="5547360"/>
            <a:ext cx="12009120" cy="104895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Therefore, to achieve the goal, we need to make use of specific summarization dataset called </a:t>
            </a:r>
            <a:r>
              <a:rPr lang="en-US" sz="2400" b="1" dirty="0" err="1">
                <a:solidFill>
                  <a:schemeClr val="tx1"/>
                </a:solidFill>
                <a:latin typeface="Times New Roman" panose="02020603050405020304" pitchFamily="18" charset="0"/>
                <a:cs typeface="Times New Roman" panose="02020603050405020304" pitchFamily="18" charset="0"/>
              </a:rPr>
              <a:t>DialogueSum</a:t>
            </a:r>
            <a:r>
              <a:rPr lang="en-US" sz="2400" b="1"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to support FLAN-T5. This dataset contain around 13,000 customer support chats with summaries. The figure illustrates one of the dialogue (prompt) of </a:t>
            </a:r>
            <a:r>
              <a:rPr lang="en-US" sz="2400" dirty="0" err="1">
                <a:solidFill>
                  <a:schemeClr val="tx1"/>
                </a:solidFill>
                <a:latin typeface="Times New Roman" panose="02020603050405020304" pitchFamily="18" charset="0"/>
                <a:cs typeface="Times New Roman" panose="02020603050405020304" pitchFamily="18" charset="0"/>
              </a:rPr>
              <a:t>DialogueSum</a:t>
            </a:r>
            <a:r>
              <a:rPr lang="en-US" sz="2400" dirty="0">
                <a:solidFill>
                  <a:schemeClr val="tx1"/>
                </a:solidFill>
                <a:latin typeface="Times New Roman" panose="02020603050405020304" pitchFamily="18" charset="0"/>
                <a:cs typeface="Times New Roman" panose="02020603050405020304" pitchFamily="18" charset="0"/>
              </a:rPr>
              <a:t> dataset.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158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807720" y="866610"/>
            <a:ext cx="10535920" cy="4597802"/>
          </a:xfrm>
          <a:prstGeom prst="rect">
            <a:avLst/>
          </a:prstGeom>
        </p:spPr>
      </p:pic>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340360" y="467360"/>
            <a:ext cx="1287272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000" b="1" dirty="0">
                <a:solidFill>
                  <a:schemeClr val="tx1"/>
                </a:solidFill>
                <a:latin typeface="Times New Roman" panose="02020603050405020304" pitchFamily="18" charset="0"/>
                <a:cs typeface="Times New Roman" panose="02020603050405020304" pitchFamily="18" charset="0"/>
              </a:rPr>
              <a:t>Example: Perform summarization with FLAN-T5 before fine tuning</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274320" y="5565610"/>
            <a:ext cx="12466320" cy="104895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Figure above shows the FLAN-T5 behavior before fine tuning. The respond to the prompt(at previous slide) is just OK but, it is far behind from human generated summary. It is important to note that the model </a:t>
            </a:r>
            <a:r>
              <a:rPr lang="en-US" sz="2400" b="1" dirty="0">
                <a:solidFill>
                  <a:schemeClr val="tx1"/>
                </a:solidFill>
                <a:latin typeface="Times New Roman" panose="02020603050405020304" pitchFamily="18" charset="0"/>
                <a:cs typeface="Times New Roman" panose="02020603050405020304" pitchFamily="18" charset="0"/>
              </a:rPr>
              <a:t>overlooks</a:t>
            </a:r>
            <a:r>
              <a:rPr lang="en-US" sz="2400" dirty="0">
                <a:solidFill>
                  <a:schemeClr val="tx1"/>
                </a:solidFill>
                <a:latin typeface="Times New Roman" panose="02020603050405020304" pitchFamily="18" charset="0"/>
                <a:cs typeface="Times New Roman" panose="02020603050405020304" pitchFamily="18" charset="0"/>
              </a:rPr>
              <a:t> important information(</a:t>
            </a:r>
            <a:r>
              <a:rPr lang="en-US" sz="2400" i="1" dirty="0">
                <a:solidFill>
                  <a:schemeClr val="tx1"/>
                </a:solidFill>
                <a:latin typeface="Times New Roman" panose="02020603050405020304" pitchFamily="18" charset="0"/>
                <a:cs typeface="Times New Roman" panose="02020603050405020304" pitchFamily="18" charset="0"/>
              </a:rPr>
              <a:t>check-in to hotel &amp; payment</a:t>
            </a:r>
            <a:r>
              <a:rPr lang="en-US" sz="2400" dirty="0">
                <a:solidFill>
                  <a:schemeClr val="tx1"/>
                </a:solidFill>
                <a:latin typeface="Times New Roman" panose="02020603050405020304" pitchFamily="18" charset="0"/>
                <a:cs typeface="Times New Roman" panose="02020603050405020304" pitchFamily="18" charset="0"/>
              </a:rPr>
              <a:t>) and </a:t>
            </a:r>
            <a:r>
              <a:rPr lang="en-US" sz="2400" b="1" dirty="0">
                <a:solidFill>
                  <a:schemeClr val="tx1"/>
                </a:solidFill>
                <a:latin typeface="Times New Roman" panose="02020603050405020304" pitchFamily="18" charset="0"/>
                <a:cs typeface="Times New Roman" panose="02020603050405020304" pitchFamily="18" charset="0"/>
              </a:rPr>
              <a:t>invented</a:t>
            </a:r>
            <a:r>
              <a:rPr lang="en-US" sz="2400" dirty="0">
                <a:solidFill>
                  <a:schemeClr val="tx1"/>
                </a:solidFill>
                <a:latin typeface="Times New Roman" panose="02020603050405020304" pitchFamily="18" charset="0"/>
                <a:cs typeface="Times New Roman" panose="02020603050405020304" pitchFamily="18" charset="0"/>
              </a:rPr>
              <a:t> information that aren’t even mention in the dialogue(</a:t>
            </a:r>
            <a:r>
              <a:rPr lang="en-US" sz="2400" i="1" dirty="0">
                <a:solidFill>
                  <a:schemeClr val="tx1"/>
                </a:solidFill>
                <a:latin typeface="Times New Roman" panose="02020603050405020304" pitchFamily="18" charset="0"/>
                <a:cs typeface="Times New Roman" panose="02020603050405020304" pitchFamily="18" charset="0"/>
              </a:rPr>
              <a:t>name of city and hotel</a:t>
            </a:r>
            <a:r>
              <a:rPr lang="en-US" sz="2400" dirty="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1426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57325-4FC0-572A-ACCE-7C5D0FE687B4}"/>
              </a:ext>
            </a:extLst>
          </p:cNvPr>
          <p:cNvPicPr>
            <a:picLocks noChangeAspect="1"/>
          </p:cNvPicPr>
          <p:nvPr/>
        </p:nvPicPr>
        <p:blipFill>
          <a:blip r:embed="rId3"/>
          <a:srcRect/>
          <a:stretch/>
        </p:blipFill>
        <p:spPr>
          <a:xfrm>
            <a:off x="853440" y="1044444"/>
            <a:ext cx="10871200" cy="5142996"/>
          </a:xfrm>
          <a:prstGeom prst="rect">
            <a:avLst/>
          </a:prstGeom>
        </p:spPr>
      </p:pic>
      <p:sp>
        <p:nvSpPr>
          <p:cNvPr id="2" name="Text Placeholder 22">
            <a:extLst>
              <a:ext uri="{FF2B5EF4-FFF2-40B4-BE49-F238E27FC236}">
                <a16:creationId xmlns:a16="http://schemas.microsoft.com/office/drawing/2014/main" id="{33803D3D-2A92-C190-480C-2C802AF0DD76}"/>
              </a:ext>
            </a:extLst>
          </p:cNvPr>
          <p:cNvSpPr txBox="1">
            <a:spLocks/>
          </p:cNvSpPr>
          <p:nvPr/>
        </p:nvSpPr>
        <p:spPr>
          <a:xfrm rot="10800000" flipV="1">
            <a:off x="685800" y="6187440"/>
            <a:ext cx="10820400" cy="49784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600" b="1" dirty="0">
              <a:solidFill>
                <a:schemeClr val="tx1"/>
              </a:solidFill>
              <a:latin typeface="Times New Roman" panose="02020603050405020304" pitchFamily="18" charset="0"/>
              <a:cs typeface="Times New Roman" panose="02020603050405020304" pitchFamily="18" charset="0"/>
            </a:endParaRPr>
          </a:p>
        </p:txBody>
      </p:sp>
      <p:sp>
        <p:nvSpPr>
          <p:cNvPr id="9" name="Text Placeholder 22">
            <a:extLst>
              <a:ext uri="{FF2B5EF4-FFF2-40B4-BE49-F238E27FC236}">
                <a16:creationId xmlns:a16="http://schemas.microsoft.com/office/drawing/2014/main" id="{D3AB0797-37E9-6DA1-A547-D921A061B177}"/>
              </a:ext>
            </a:extLst>
          </p:cNvPr>
          <p:cNvSpPr txBox="1">
            <a:spLocks/>
          </p:cNvSpPr>
          <p:nvPr/>
        </p:nvSpPr>
        <p:spPr>
          <a:xfrm>
            <a:off x="-340360" y="467360"/>
            <a:ext cx="12872720" cy="71119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3000" b="1" dirty="0">
                <a:solidFill>
                  <a:schemeClr val="tx1"/>
                </a:solidFill>
                <a:latin typeface="Times New Roman" panose="02020603050405020304" pitchFamily="18" charset="0"/>
                <a:cs typeface="Times New Roman" panose="02020603050405020304" pitchFamily="18" charset="0"/>
              </a:rPr>
              <a:t>Example: Perform summarization with FLAN-T5 after  fine tuning</a:t>
            </a:r>
          </a:p>
        </p:txBody>
      </p:sp>
      <p:sp>
        <p:nvSpPr>
          <p:cNvPr id="6" name="Text Placeholder 22">
            <a:extLst>
              <a:ext uri="{FF2B5EF4-FFF2-40B4-BE49-F238E27FC236}">
                <a16:creationId xmlns:a16="http://schemas.microsoft.com/office/drawing/2014/main" id="{F7FAC008-F1C2-3003-5B3E-94020F63B0DC}"/>
              </a:ext>
            </a:extLst>
          </p:cNvPr>
          <p:cNvSpPr txBox="1">
            <a:spLocks/>
          </p:cNvSpPr>
          <p:nvPr/>
        </p:nvSpPr>
        <p:spPr>
          <a:xfrm>
            <a:off x="-274320" y="5636328"/>
            <a:ext cx="12466320" cy="104895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Figure above shows the FLAN-T5 behavior after fine tuning. There’s no invention of new information in the completion. Also, completion is more close to the human summary. Therefore, fine-tuned against specific dataset works better.</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891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Fine Tuning with </a:t>
            </a:r>
            <a:br>
              <a:rPr lang="en-US" sz="5400" b="1" cap="none" dirty="0">
                <a:solidFill>
                  <a:schemeClr val="tx1"/>
                </a:solidFill>
                <a:latin typeface="Times New Roman" panose="02020603050405020304" pitchFamily="18" charset="0"/>
                <a:cs typeface="Times New Roman" panose="02020603050405020304" pitchFamily="18" charset="0"/>
              </a:rPr>
            </a:br>
            <a:r>
              <a:rPr lang="en-US" sz="5400" b="1" cap="none" dirty="0">
                <a:solidFill>
                  <a:schemeClr val="tx1"/>
                </a:solidFill>
                <a:latin typeface="Times New Roman" panose="02020603050405020304" pitchFamily="18" charset="0"/>
                <a:cs typeface="Times New Roman" panose="02020603050405020304" pitchFamily="18" charset="0"/>
              </a:rPr>
              <a:t>PEFT</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2435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5AB1B-9734-E5F2-DB05-11773EF5B83A}"/>
              </a:ext>
            </a:extLst>
          </p:cNvPr>
          <p:cNvPicPr>
            <a:picLocks noChangeAspect="1"/>
          </p:cNvPicPr>
          <p:nvPr/>
        </p:nvPicPr>
        <p:blipFill>
          <a:blip r:embed="rId3"/>
          <a:stretch>
            <a:fillRect/>
          </a:stretch>
        </p:blipFill>
        <p:spPr>
          <a:xfrm>
            <a:off x="868237" y="817525"/>
            <a:ext cx="10211685" cy="4099915"/>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2400" y="4917440"/>
            <a:ext cx="11887200" cy="1641981"/>
          </a:xfrm>
        </p:spPr>
        <p:txBody>
          <a:bodyPr>
            <a:noAutofit/>
          </a:bodyPr>
          <a:lstStyle/>
          <a:p>
            <a:pPr marL="457200" indent="-4572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Full fine tune requires memory to save model as well as it’s parameters while training. The above image shows the memory requirement while performing full fine tuning. It is to be noted that 100 of GB’s of weights of model alone is too large for the system to handle. How could it handle gradients along with the optimizer’s state for such a large model. </a:t>
            </a:r>
          </a:p>
        </p:txBody>
      </p:sp>
      <p:sp>
        <p:nvSpPr>
          <p:cNvPr id="2" name="Text Placeholder 22">
            <a:extLst>
              <a:ext uri="{FF2B5EF4-FFF2-40B4-BE49-F238E27FC236}">
                <a16:creationId xmlns:a16="http://schemas.microsoft.com/office/drawing/2014/main" id="{1FD8863C-D801-D9F1-1B22-D708B18B7334}"/>
              </a:ext>
            </a:extLst>
          </p:cNvPr>
          <p:cNvSpPr txBox="1">
            <a:spLocks/>
          </p:cNvSpPr>
          <p:nvPr/>
        </p:nvSpPr>
        <p:spPr>
          <a:xfrm>
            <a:off x="-172720" y="690879"/>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Parameter Efficient Fine Tuning (PEFT)</a:t>
            </a:r>
          </a:p>
        </p:txBody>
      </p:sp>
    </p:spTree>
    <p:extLst>
      <p:ext uri="{BB962C8B-B14F-4D97-AF65-F5344CB8AC3E}">
        <p14:creationId xmlns:p14="http://schemas.microsoft.com/office/powerpoint/2010/main" val="18274481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5AB1B-9734-E5F2-DB05-11773EF5B83A}"/>
              </a:ext>
            </a:extLst>
          </p:cNvPr>
          <p:cNvPicPr>
            <a:picLocks noChangeAspect="1"/>
          </p:cNvPicPr>
          <p:nvPr/>
        </p:nvPicPr>
        <p:blipFill>
          <a:blip r:embed="rId3"/>
          <a:srcRect/>
          <a:stretch/>
        </p:blipFill>
        <p:spPr>
          <a:xfrm>
            <a:off x="1626642" y="1327227"/>
            <a:ext cx="3421218" cy="5222863"/>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803635" y="1725956"/>
            <a:ext cx="5505068" cy="4609737"/>
          </a:xfrm>
        </p:spPr>
        <p:txBody>
          <a:bodyPr>
            <a:noAutofit/>
          </a:bodyPr>
          <a:lstStyle/>
          <a:p>
            <a:pPr marL="457200" indent="-457200"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The solution to the problem is called Fine tuning with Parameter Efficient Fine Tuning (PEFT). This process updates the small subset of the parameter rather than complete parameter set. One of the  PEFT techniques as shown in image, </a:t>
            </a:r>
            <a:r>
              <a:rPr lang="en-US" sz="2600" b="1" dirty="0">
                <a:solidFill>
                  <a:schemeClr val="tx1"/>
                </a:solidFill>
                <a:latin typeface="Times New Roman" panose="02020603050405020304" pitchFamily="18" charset="0"/>
                <a:cs typeface="Times New Roman" panose="02020603050405020304" pitchFamily="18" charset="0"/>
              </a:rPr>
              <a:t>freeze</a:t>
            </a:r>
            <a:r>
              <a:rPr lang="en-US" sz="2600" dirty="0">
                <a:solidFill>
                  <a:schemeClr val="tx1"/>
                </a:solidFill>
                <a:latin typeface="Times New Roman" panose="02020603050405020304" pitchFamily="18" charset="0"/>
                <a:cs typeface="Times New Roman" panose="02020603050405020304" pitchFamily="18" charset="0"/>
              </a:rPr>
              <a:t> most of the layers or parameters of the model and fine tune only a model focusing using small number of trainable layers.</a:t>
            </a:r>
          </a:p>
        </p:txBody>
      </p:sp>
      <p:sp>
        <p:nvSpPr>
          <p:cNvPr id="2" name="Text Placeholder 22">
            <a:extLst>
              <a:ext uri="{FF2B5EF4-FFF2-40B4-BE49-F238E27FC236}">
                <a16:creationId xmlns:a16="http://schemas.microsoft.com/office/drawing/2014/main" id="{1FD8863C-D801-D9F1-1B22-D708B18B7334}"/>
              </a:ext>
            </a:extLst>
          </p:cNvPr>
          <p:cNvSpPr txBox="1">
            <a:spLocks/>
          </p:cNvSpPr>
          <p:nvPr/>
        </p:nvSpPr>
        <p:spPr>
          <a:xfrm>
            <a:off x="-172720" y="690879"/>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Parameter Efficient Fine Tuning (PEFT)</a:t>
            </a:r>
          </a:p>
        </p:txBody>
      </p:sp>
    </p:spTree>
    <p:extLst>
      <p:ext uri="{BB962C8B-B14F-4D97-AF65-F5344CB8AC3E}">
        <p14:creationId xmlns:p14="http://schemas.microsoft.com/office/powerpoint/2010/main" val="37166858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5AB1B-9734-E5F2-DB05-11773EF5B83A}"/>
              </a:ext>
            </a:extLst>
          </p:cNvPr>
          <p:cNvPicPr>
            <a:picLocks noChangeAspect="1"/>
          </p:cNvPicPr>
          <p:nvPr/>
        </p:nvPicPr>
        <p:blipFill>
          <a:blip r:embed="rId3"/>
          <a:srcRect/>
          <a:stretch/>
        </p:blipFill>
        <p:spPr>
          <a:xfrm>
            <a:off x="877568" y="1544320"/>
            <a:ext cx="10211685" cy="3863881"/>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83976" y="5819770"/>
            <a:ext cx="12108024" cy="526291"/>
          </a:xfrm>
        </p:spPr>
        <p:txBody>
          <a:bodyPr>
            <a:noAutofit/>
          </a:bodyPr>
          <a:lstStyle/>
          <a:p>
            <a:pPr marL="457200" indent="-4572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Another </a:t>
            </a:r>
            <a:r>
              <a:rPr lang="en-US" sz="2400" b="1" dirty="0">
                <a:solidFill>
                  <a:schemeClr val="tx1"/>
                </a:solidFill>
                <a:latin typeface="Times New Roman" panose="02020603050405020304" pitchFamily="18" charset="0"/>
                <a:cs typeface="Times New Roman" panose="02020603050405020304" pitchFamily="18" charset="0"/>
              </a:rPr>
              <a:t>technique</a:t>
            </a:r>
            <a:r>
              <a:rPr lang="en-US" sz="2400" dirty="0">
                <a:solidFill>
                  <a:schemeClr val="tx1"/>
                </a:solidFill>
                <a:latin typeface="Times New Roman" panose="02020603050405020304" pitchFamily="18" charset="0"/>
                <a:cs typeface="Times New Roman" panose="02020603050405020304" pitchFamily="18" charset="0"/>
              </a:rPr>
              <a:t> is to freeze all the model’s parameters and add a small number of new trainable parameters or layers and fine tune these new components. In either way, you are now fine tuning only 20% of weights. Although the original pre-trained model is slightly modified, but this is less prone to catastrophic forgetting.</a:t>
            </a:r>
          </a:p>
        </p:txBody>
      </p:sp>
      <p:sp>
        <p:nvSpPr>
          <p:cNvPr id="2" name="Text Placeholder 22">
            <a:extLst>
              <a:ext uri="{FF2B5EF4-FFF2-40B4-BE49-F238E27FC236}">
                <a16:creationId xmlns:a16="http://schemas.microsoft.com/office/drawing/2014/main" id="{1FD8863C-D801-D9F1-1B22-D708B18B7334}"/>
              </a:ext>
            </a:extLst>
          </p:cNvPr>
          <p:cNvSpPr txBox="1">
            <a:spLocks/>
          </p:cNvSpPr>
          <p:nvPr/>
        </p:nvSpPr>
        <p:spPr>
          <a:xfrm>
            <a:off x="-172720" y="690879"/>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Parameter Efficient Fine Tuning (PEFT)</a:t>
            </a:r>
          </a:p>
        </p:txBody>
      </p:sp>
    </p:spTree>
    <p:extLst>
      <p:ext uri="{BB962C8B-B14F-4D97-AF65-F5344CB8AC3E}">
        <p14:creationId xmlns:p14="http://schemas.microsoft.com/office/powerpoint/2010/main" val="1708457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5AB1B-9734-E5F2-DB05-11773EF5B83A}"/>
              </a:ext>
            </a:extLst>
          </p:cNvPr>
          <p:cNvPicPr>
            <a:picLocks noChangeAspect="1"/>
          </p:cNvPicPr>
          <p:nvPr/>
        </p:nvPicPr>
        <p:blipFill>
          <a:blip r:embed="rId3"/>
          <a:srcRect/>
          <a:stretch/>
        </p:blipFill>
        <p:spPr>
          <a:xfrm>
            <a:off x="953404" y="1449799"/>
            <a:ext cx="9756871" cy="3863881"/>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83976" y="5819770"/>
            <a:ext cx="12108024" cy="526291"/>
          </a:xfrm>
        </p:spPr>
        <p:txBody>
          <a:bodyPr>
            <a:noAutofit/>
          </a:bodyPr>
          <a:lstStyle/>
          <a:p>
            <a:pPr marL="457200" indent="-4572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Full Fine tuning on specified task such as QA, Summarization, Text Generation </a:t>
            </a:r>
            <a:r>
              <a:rPr lang="en-US" sz="2400" dirty="0" err="1">
                <a:solidFill>
                  <a:schemeClr val="tx1"/>
                </a:solidFill>
                <a:latin typeface="Times New Roman" panose="02020603050405020304" pitchFamily="18" charset="0"/>
                <a:cs typeface="Times New Roman" panose="02020603050405020304" pitchFamily="18" charset="0"/>
              </a:rPr>
              <a:t>etc</a:t>
            </a:r>
            <a:r>
              <a:rPr lang="en-US" sz="2400" dirty="0">
                <a:solidFill>
                  <a:schemeClr val="tx1"/>
                </a:solidFill>
                <a:latin typeface="Times New Roman" panose="02020603050405020304" pitchFamily="18" charset="0"/>
                <a:cs typeface="Times New Roman" panose="02020603050405020304" pitchFamily="18" charset="0"/>
              </a:rPr>
              <a:t> results in completely new version of LLM having same size (in GBs, TBs)</a:t>
            </a:r>
          </a:p>
        </p:txBody>
      </p:sp>
      <p:sp>
        <p:nvSpPr>
          <p:cNvPr id="2" name="Text Placeholder 22">
            <a:extLst>
              <a:ext uri="{FF2B5EF4-FFF2-40B4-BE49-F238E27FC236}">
                <a16:creationId xmlns:a16="http://schemas.microsoft.com/office/drawing/2014/main" id="{1FD8863C-D801-D9F1-1B22-D708B18B7334}"/>
              </a:ext>
            </a:extLst>
          </p:cNvPr>
          <p:cNvSpPr txBox="1">
            <a:spLocks/>
          </p:cNvSpPr>
          <p:nvPr/>
        </p:nvSpPr>
        <p:spPr>
          <a:xfrm>
            <a:off x="-369492" y="59635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Full fine tuning on different task</a:t>
            </a:r>
          </a:p>
        </p:txBody>
      </p:sp>
    </p:spTree>
    <p:extLst>
      <p:ext uri="{BB962C8B-B14F-4D97-AF65-F5344CB8AC3E}">
        <p14:creationId xmlns:p14="http://schemas.microsoft.com/office/powerpoint/2010/main" val="1763681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5AB1B-9734-E5F2-DB05-11773EF5B83A}"/>
              </a:ext>
            </a:extLst>
          </p:cNvPr>
          <p:cNvPicPr>
            <a:picLocks noChangeAspect="1"/>
          </p:cNvPicPr>
          <p:nvPr/>
        </p:nvPicPr>
        <p:blipFill>
          <a:blip r:embed="rId3"/>
          <a:srcRect/>
          <a:stretch/>
        </p:blipFill>
        <p:spPr>
          <a:xfrm>
            <a:off x="1295767" y="1612359"/>
            <a:ext cx="9214385" cy="3863881"/>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83976" y="5819770"/>
            <a:ext cx="12108024" cy="526291"/>
          </a:xfrm>
        </p:spPr>
        <p:txBody>
          <a:bodyPr>
            <a:noAutofit/>
          </a:bodyPr>
          <a:lstStyle/>
          <a:p>
            <a:pPr marL="457200" indent="-4572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With PEFT, you train smaller no. of weights (in MBs). These parameters are combined with the original LLM weights for inference. PEFT weights are trained for each task and easily swapped while inference, allowing efficient adaptation of original model.</a:t>
            </a:r>
          </a:p>
        </p:txBody>
      </p:sp>
      <p:sp>
        <p:nvSpPr>
          <p:cNvPr id="2" name="Text Placeholder 22">
            <a:extLst>
              <a:ext uri="{FF2B5EF4-FFF2-40B4-BE49-F238E27FC236}">
                <a16:creationId xmlns:a16="http://schemas.microsoft.com/office/drawing/2014/main" id="{1FD8863C-D801-D9F1-1B22-D708B18B7334}"/>
              </a:ext>
            </a:extLst>
          </p:cNvPr>
          <p:cNvSpPr txBox="1">
            <a:spLocks/>
          </p:cNvSpPr>
          <p:nvPr/>
        </p:nvSpPr>
        <p:spPr>
          <a:xfrm>
            <a:off x="-369492" y="59635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Fine tuning with PEFT on different tasks</a:t>
            </a:r>
          </a:p>
        </p:txBody>
      </p:sp>
    </p:spTree>
    <p:extLst>
      <p:ext uri="{BB962C8B-B14F-4D97-AF65-F5344CB8AC3E}">
        <p14:creationId xmlns:p14="http://schemas.microsoft.com/office/powerpoint/2010/main" val="3671762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PEFT Methods</a:t>
            </a:r>
          </a:p>
        </p:txBody>
      </p:sp>
      <p:pic>
        <p:nvPicPr>
          <p:cNvPr id="4" name="Picture 3">
            <a:extLst>
              <a:ext uri="{FF2B5EF4-FFF2-40B4-BE49-F238E27FC236}">
                <a16:creationId xmlns:a16="http://schemas.microsoft.com/office/drawing/2014/main" id="{FF38FEA3-44F3-A960-55F2-F14CAEF1AC59}"/>
              </a:ext>
            </a:extLst>
          </p:cNvPr>
          <p:cNvPicPr>
            <a:picLocks noChangeAspect="1"/>
          </p:cNvPicPr>
          <p:nvPr/>
        </p:nvPicPr>
        <p:blipFill>
          <a:blip r:embed="rId3"/>
          <a:stretch>
            <a:fillRect/>
          </a:stretch>
        </p:blipFill>
        <p:spPr>
          <a:xfrm>
            <a:off x="137160" y="1470119"/>
            <a:ext cx="11917679" cy="5194841"/>
          </a:xfrm>
          <a:prstGeom prst="rect">
            <a:avLst/>
          </a:prstGeom>
        </p:spPr>
      </p:pic>
    </p:spTree>
    <p:extLst>
      <p:ext uri="{BB962C8B-B14F-4D97-AF65-F5344CB8AC3E}">
        <p14:creationId xmlns:p14="http://schemas.microsoft.com/office/powerpoint/2010/main" val="2099944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AA2BC8C-E1DC-7DD3-9C46-E10847A689E5}"/>
              </a:ext>
            </a:extLst>
          </p:cNvPr>
          <p:cNvPicPr>
            <a:picLocks noGrp="1" noChangeAspect="1"/>
          </p:cNvPicPr>
          <p:nvPr>
            <p:ph type="pic" idx="1"/>
          </p:nvPr>
        </p:nvPicPr>
        <p:blipFill>
          <a:blip r:embed="rId3"/>
          <a:srcRect l="6847" r="6847"/>
          <a:stretch>
            <a:fillRect/>
          </a:stretch>
        </p:blipFill>
        <p:spPr>
          <a:xfrm>
            <a:off x="1288026" y="587406"/>
            <a:ext cx="9842090" cy="4859665"/>
          </a:xfrm>
        </p:spPr>
      </p:pic>
      <p:sp>
        <p:nvSpPr>
          <p:cNvPr id="21" name="TextBox 20">
            <a:extLst>
              <a:ext uri="{FF2B5EF4-FFF2-40B4-BE49-F238E27FC236}">
                <a16:creationId xmlns:a16="http://schemas.microsoft.com/office/drawing/2014/main" id="{75250E92-49E4-A3DD-5143-FB3E4E5A2817}"/>
              </a:ext>
            </a:extLst>
          </p:cNvPr>
          <p:cNvSpPr txBox="1"/>
          <p:nvPr/>
        </p:nvSpPr>
        <p:spPr>
          <a:xfrm>
            <a:off x="526026" y="5793540"/>
            <a:ext cx="11366090"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In 2017, the most powerful architecture called Transformer is introduced that powers the language modelling and natural language tasks.</a:t>
            </a:r>
          </a:p>
        </p:txBody>
      </p:sp>
    </p:spTree>
    <p:extLst>
      <p:ext uri="{BB962C8B-B14F-4D97-AF65-F5344CB8AC3E}">
        <p14:creationId xmlns:p14="http://schemas.microsoft.com/office/powerpoint/2010/main" val="33282662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6207762" y="1807609"/>
            <a:ext cx="5913118" cy="976231"/>
          </a:xfrm>
        </p:spPr>
        <p:txBody>
          <a:bodyPr>
            <a:noAutofit/>
          </a:bodyPr>
          <a:lstStyle/>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Freeze all the original parameters of the model</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1) </a:t>
            </a: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(Low Rank Adaptation) method </a:t>
            </a:r>
          </a:p>
        </p:txBody>
      </p:sp>
      <p:pic>
        <p:nvPicPr>
          <p:cNvPr id="4" name="Picture 3">
            <a:extLst>
              <a:ext uri="{FF2B5EF4-FFF2-40B4-BE49-F238E27FC236}">
                <a16:creationId xmlns:a16="http://schemas.microsoft.com/office/drawing/2014/main" id="{08A0DCC9-224D-CCD5-71C2-CE66016C88B3}"/>
              </a:ext>
            </a:extLst>
          </p:cNvPr>
          <p:cNvPicPr>
            <a:picLocks noChangeAspect="1"/>
          </p:cNvPicPr>
          <p:nvPr/>
        </p:nvPicPr>
        <p:blipFill>
          <a:blip r:embed="rId3"/>
          <a:stretch>
            <a:fillRect/>
          </a:stretch>
        </p:blipFill>
        <p:spPr>
          <a:xfrm>
            <a:off x="264160" y="1433857"/>
            <a:ext cx="5720080" cy="5267804"/>
          </a:xfrm>
          <a:prstGeom prst="rect">
            <a:avLst/>
          </a:prstGeom>
        </p:spPr>
      </p:pic>
    </p:spTree>
    <p:extLst>
      <p:ext uri="{BB962C8B-B14F-4D97-AF65-F5344CB8AC3E}">
        <p14:creationId xmlns:p14="http://schemas.microsoft.com/office/powerpoint/2010/main" val="3384343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A0DCC9-224D-CCD5-71C2-CE66016C88B3}"/>
              </a:ext>
            </a:extLst>
          </p:cNvPr>
          <p:cNvPicPr>
            <a:picLocks noChangeAspect="1"/>
          </p:cNvPicPr>
          <p:nvPr/>
        </p:nvPicPr>
        <p:blipFill>
          <a:blip r:embed="rId3"/>
          <a:srcRect/>
          <a:stretch/>
        </p:blipFill>
        <p:spPr>
          <a:xfrm>
            <a:off x="375920" y="1581292"/>
            <a:ext cx="5527042" cy="5022707"/>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902962" y="3677049"/>
            <a:ext cx="5913118" cy="976231"/>
          </a:xfrm>
        </p:spPr>
        <p:txBody>
          <a:bodyPr>
            <a:noAutofit/>
          </a:bodyPr>
          <a:lstStyle/>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Freeze all the original parameters of the model.</a:t>
            </a:r>
          </a:p>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Inject </a:t>
            </a:r>
            <a:r>
              <a:rPr lang="en-US" sz="2800" b="1" dirty="0">
                <a:solidFill>
                  <a:schemeClr val="tx1"/>
                </a:solidFill>
                <a:latin typeface="Times New Roman" panose="02020603050405020304" pitchFamily="18" charset="0"/>
                <a:cs typeface="Times New Roman" panose="02020603050405020304" pitchFamily="18" charset="0"/>
              </a:rPr>
              <a:t>two rank decomposition matrices. ( </a:t>
            </a:r>
            <a:r>
              <a:rPr lang="en-US" sz="2400" dirty="0">
                <a:solidFill>
                  <a:schemeClr val="tx1"/>
                </a:solidFill>
                <a:latin typeface="Times New Roman" panose="02020603050405020304" pitchFamily="18" charset="0"/>
                <a:cs typeface="Times New Roman" panose="02020603050405020304" pitchFamily="18" charset="0"/>
              </a:rPr>
              <a:t>Pair of these metrices are used along with the original one. Dimension of these two smaller matrices are set such that their product is of same dimension as that of original weight matrix. Value for rank is usually small, varies from r=4,8,….,64</a:t>
            </a:r>
            <a:r>
              <a:rPr lang="en-US" sz="2800" b="1" dirty="0">
                <a:solidFill>
                  <a:schemeClr val="tx1"/>
                </a:solidFill>
                <a:latin typeface="Times New Roman" panose="02020603050405020304" pitchFamily="18" charset="0"/>
                <a:cs typeface="Times New Roman" panose="02020603050405020304" pitchFamily="18" charset="0"/>
              </a:rPr>
              <a:t>) </a:t>
            </a:r>
          </a:p>
          <a:p>
            <a:pPr marL="514350" indent="-514350" algn="just">
              <a:buFont typeface="+mj-lt"/>
              <a:buAutoNum type="arabicPeriod"/>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(Low Rank Adaptation) method </a:t>
            </a:r>
          </a:p>
        </p:txBody>
      </p:sp>
    </p:spTree>
    <p:extLst>
      <p:ext uri="{BB962C8B-B14F-4D97-AF65-F5344CB8AC3E}">
        <p14:creationId xmlns:p14="http://schemas.microsoft.com/office/powerpoint/2010/main" val="4253524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A0DCC9-224D-CCD5-71C2-CE66016C88B3}"/>
              </a:ext>
            </a:extLst>
          </p:cNvPr>
          <p:cNvPicPr>
            <a:picLocks noChangeAspect="1"/>
          </p:cNvPicPr>
          <p:nvPr/>
        </p:nvPicPr>
        <p:blipFill>
          <a:blip r:embed="rId3"/>
          <a:srcRect/>
          <a:stretch/>
        </p:blipFill>
        <p:spPr>
          <a:xfrm>
            <a:off x="375920" y="1581292"/>
            <a:ext cx="5527042" cy="5022707"/>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6096000" y="3804920"/>
            <a:ext cx="5913118" cy="976231"/>
          </a:xfrm>
        </p:spPr>
        <p:txBody>
          <a:bodyPr>
            <a:noAutofit/>
          </a:bodyPr>
          <a:lstStyle/>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Freeze all the original parameters of the model.</a:t>
            </a:r>
          </a:p>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Inject </a:t>
            </a:r>
            <a:r>
              <a:rPr lang="en-US" sz="2800" b="1" dirty="0">
                <a:solidFill>
                  <a:schemeClr val="tx1"/>
                </a:solidFill>
                <a:latin typeface="Times New Roman" panose="02020603050405020304" pitchFamily="18" charset="0"/>
                <a:cs typeface="Times New Roman" panose="02020603050405020304" pitchFamily="18" charset="0"/>
              </a:rPr>
              <a:t>two rank decomposition matrices. </a:t>
            </a:r>
          </a:p>
          <a:p>
            <a:pPr marL="514350" indent="-51435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Train the weights of smaller matrices (keeping the original one frozen). </a:t>
            </a:r>
          </a:p>
          <a:p>
            <a:pPr marL="514350" indent="-514350" algn="just">
              <a:buFont typeface="+mj-lt"/>
              <a:buAutoNum type="arabicPeriod"/>
            </a:pPr>
            <a:endParaRPr lang="en-US" sz="2800" b="1" dirty="0">
              <a:solidFill>
                <a:schemeClr val="tx1"/>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(Low Rank Adaptation) method </a:t>
            </a:r>
          </a:p>
        </p:txBody>
      </p:sp>
    </p:spTree>
    <p:extLst>
      <p:ext uri="{BB962C8B-B14F-4D97-AF65-F5344CB8AC3E}">
        <p14:creationId xmlns:p14="http://schemas.microsoft.com/office/powerpoint/2010/main" val="19334503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4917E-D683-EEA5-4ED1-37BDB6473064}"/>
              </a:ext>
            </a:extLst>
          </p:cNvPr>
          <p:cNvPicPr>
            <a:picLocks noChangeAspect="1"/>
          </p:cNvPicPr>
          <p:nvPr/>
        </p:nvPicPr>
        <p:blipFill>
          <a:blip r:embed="rId3"/>
          <a:stretch>
            <a:fillRect/>
          </a:stretch>
        </p:blipFill>
        <p:spPr>
          <a:xfrm>
            <a:off x="6192520" y="1615440"/>
            <a:ext cx="5537200" cy="4747204"/>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11760" y="1941773"/>
            <a:ext cx="6659878" cy="3423920"/>
          </a:xfrm>
        </p:spPr>
        <p:txBody>
          <a:bodyPr>
            <a:noAutofit/>
          </a:bodyPr>
          <a:lstStyle/>
          <a:p>
            <a:pPr marL="457200" indent="-457200" algn="just">
              <a:buFont typeface="Wingdings" panose="05000000000000000000" pitchFamily="2" charset="2"/>
              <a:buChar char="q"/>
            </a:pPr>
            <a:r>
              <a:rPr lang="en-US" sz="2600" b="1" dirty="0">
                <a:solidFill>
                  <a:schemeClr val="tx1"/>
                </a:solidFill>
                <a:latin typeface="Times New Roman" panose="02020603050405020304" pitchFamily="18" charset="0"/>
                <a:cs typeface="Times New Roman" panose="02020603050405020304" pitchFamily="18" charset="0"/>
              </a:rPr>
              <a:t>Steps to update model while inference:</a:t>
            </a:r>
          </a:p>
          <a:p>
            <a:pPr marL="971550" lvl="1" indent="-514350"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Multiply the low rank matrices.</a:t>
            </a:r>
          </a:p>
          <a:p>
            <a:pPr marL="971550" lvl="1" indent="-514350" algn="just">
              <a:buFont typeface="Wingdings" panose="05000000000000000000" pitchFamily="2" charset="2"/>
              <a:buChar char="§"/>
            </a:pPr>
            <a:endParaRPr lang="en-US" sz="2600" dirty="0">
              <a:solidFill>
                <a:schemeClr val="tx1"/>
              </a:solidFill>
              <a:latin typeface="Times New Roman" panose="02020603050405020304" pitchFamily="18" charset="0"/>
              <a:cs typeface="Times New Roman" panose="02020603050405020304" pitchFamily="18" charset="0"/>
            </a:endParaRPr>
          </a:p>
          <a:p>
            <a:pPr marL="971550" lvl="1" indent="-514350"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Add it to the original weights.</a:t>
            </a:r>
          </a:p>
          <a:p>
            <a:pPr marL="914400" lvl="1" indent="-457200" algn="just">
              <a:buFont typeface="Wingdings" panose="05000000000000000000" pitchFamily="2" charset="2"/>
              <a:buChar char="§"/>
            </a:pPr>
            <a:endParaRPr lang="en-US" sz="2600" dirty="0">
              <a:solidFill>
                <a:schemeClr val="tx1"/>
              </a:solidFill>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Update the weights in the model.</a:t>
            </a:r>
          </a:p>
          <a:p>
            <a:pPr marL="514350" indent="-514350" algn="just">
              <a:buFont typeface="Wingdings" panose="05000000000000000000" pitchFamily="2" charset="2"/>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(Low Rank Adaptation) method </a:t>
            </a:r>
          </a:p>
        </p:txBody>
      </p:sp>
      <p:pic>
        <p:nvPicPr>
          <p:cNvPr id="7" name="Picture 6">
            <a:extLst>
              <a:ext uri="{FF2B5EF4-FFF2-40B4-BE49-F238E27FC236}">
                <a16:creationId xmlns:a16="http://schemas.microsoft.com/office/drawing/2014/main" id="{40784B5C-CC63-C6AE-3A4A-D226650F8C3C}"/>
              </a:ext>
            </a:extLst>
          </p:cNvPr>
          <p:cNvPicPr>
            <a:picLocks noChangeAspect="1"/>
          </p:cNvPicPr>
          <p:nvPr/>
        </p:nvPicPr>
        <p:blipFill>
          <a:blip r:embed="rId4"/>
          <a:stretch>
            <a:fillRect/>
          </a:stretch>
        </p:blipFill>
        <p:spPr>
          <a:xfrm>
            <a:off x="2175695" y="3880624"/>
            <a:ext cx="2882528" cy="662997"/>
          </a:xfrm>
          <a:prstGeom prst="rect">
            <a:avLst/>
          </a:prstGeom>
        </p:spPr>
      </p:pic>
      <p:pic>
        <p:nvPicPr>
          <p:cNvPr id="5" name="Picture 4">
            <a:extLst>
              <a:ext uri="{FF2B5EF4-FFF2-40B4-BE49-F238E27FC236}">
                <a16:creationId xmlns:a16="http://schemas.microsoft.com/office/drawing/2014/main" id="{B88409FB-184F-BA26-0A36-D32640CC36DC}"/>
              </a:ext>
            </a:extLst>
          </p:cNvPr>
          <p:cNvPicPr>
            <a:picLocks noChangeAspect="1"/>
          </p:cNvPicPr>
          <p:nvPr/>
        </p:nvPicPr>
        <p:blipFill>
          <a:blip r:embed="rId5"/>
          <a:stretch>
            <a:fillRect/>
          </a:stretch>
        </p:blipFill>
        <p:spPr>
          <a:xfrm>
            <a:off x="1996478" y="2741639"/>
            <a:ext cx="3406435" cy="670618"/>
          </a:xfrm>
          <a:prstGeom prst="rect">
            <a:avLst/>
          </a:prstGeom>
        </p:spPr>
      </p:pic>
      <p:sp>
        <p:nvSpPr>
          <p:cNvPr id="10" name="Text Placeholder 22">
            <a:extLst>
              <a:ext uri="{FF2B5EF4-FFF2-40B4-BE49-F238E27FC236}">
                <a16:creationId xmlns:a16="http://schemas.microsoft.com/office/drawing/2014/main" id="{FE6B8C57-2C49-1D97-0532-83F8A14FC0EF}"/>
              </a:ext>
            </a:extLst>
          </p:cNvPr>
          <p:cNvSpPr txBox="1">
            <a:spLocks/>
          </p:cNvSpPr>
          <p:nvPr/>
        </p:nvSpPr>
        <p:spPr>
          <a:xfrm>
            <a:off x="0" y="5714624"/>
            <a:ext cx="9418320" cy="64802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514350" indent="-514350" algn="just">
              <a:buFont typeface="Wingdings" panose="05000000000000000000" pitchFamily="2" charset="2"/>
              <a:buChar char="v"/>
            </a:pPr>
            <a:r>
              <a:rPr lang="en-US" sz="2400" dirty="0">
                <a:solidFill>
                  <a:schemeClr val="tx1"/>
                </a:solidFill>
                <a:latin typeface="Times New Roman" panose="02020603050405020304" pitchFamily="18" charset="0"/>
                <a:cs typeface="Times New Roman" panose="02020603050405020304" pitchFamily="18" charset="0"/>
              </a:rPr>
              <a:t>Applying </a:t>
            </a:r>
            <a:r>
              <a:rPr lang="en-US" sz="2400" dirty="0" err="1">
                <a:solidFill>
                  <a:schemeClr val="tx1"/>
                </a:solidFill>
                <a:latin typeface="Times New Roman" panose="02020603050405020304" pitchFamily="18" charset="0"/>
                <a:cs typeface="Times New Roman" panose="02020603050405020304" pitchFamily="18" charset="0"/>
              </a:rPr>
              <a:t>LoRA</a:t>
            </a:r>
            <a:r>
              <a:rPr lang="en-US" sz="2400" dirty="0">
                <a:solidFill>
                  <a:schemeClr val="tx1"/>
                </a:solidFill>
                <a:latin typeface="Times New Roman" panose="02020603050405020304" pitchFamily="18" charset="0"/>
                <a:cs typeface="Times New Roman" panose="02020603050405020304" pitchFamily="18" charset="0"/>
              </a:rPr>
              <a:t> to just the self attention layer is enough to fine-tune the model to get desire results. By rule, you can apply </a:t>
            </a:r>
            <a:r>
              <a:rPr lang="en-US" sz="2400" dirty="0" err="1">
                <a:solidFill>
                  <a:schemeClr val="tx1"/>
                </a:solidFill>
                <a:latin typeface="Times New Roman" panose="02020603050405020304" pitchFamily="18" charset="0"/>
                <a:cs typeface="Times New Roman" panose="02020603050405020304" pitchFamily="18" charset="0"/>
              </a:rPr>
              <a:t>LoRA</a:t>
            </a:r>
            <a:r>
              <a:rPr lang="en-US" sz="2400" dirty="0">
                <a:solidFill>
                  <a:schemeClr val="tx1"/>
                </a:solidFill>
                <a:latin typeface="Times New Roman" panose="02020603050405020304" pitchFamily="18" charset="0"/>
                <a:cs typeface="Times New Roman" panose="02020603050405020304" pitchFamily="18" charset="0"/>
              </a:rPr>
              <a:t> to other components as well but, biggest saving is to apply it in self attention layer since most of the trainable parameters are in this layer.</a:t>
            </a:r>
          </a:p>
        </p:txBody>
      </p:sp>
    </p:spTree>
    <p:extLst>
      <p:ext uri="{BB962C8B-B14F-4D97-AF65-F5344CB8AC3E}">
        <p14:creationId xmlns:p14="http://schemas.microsoft.com/office/powerpoint/2010/main" val="4259592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467362" y="1656080"/>
            <a:ext cx="11612878" cy="4673600"/>
          </a:xfrm>
        </p:spPr>
        <p:txBody>
          <a:bodyPr>
            <a:noAutofit/>
          </a:bodyPr>
          <a:lstStyle/>
          <a:p>
            <a:pPr marL="514350" indent="-514350" algn="just">
              <a:buFont typeface="Wingdings" panose="05000000000000000000" pitchFamily="2" charset="2"/>
              <a:buChar char="q"/>
            </a:pPr>
            <a:r>
              <a:rPr lang="en-US" sz="2600" dirty="0">
                <a:solidFill>
                  <a:schemeClr val="tx1"/>
                </a:solidFill>
                <a:latin typeface="Times New Roman" panose="02020603050405020304" pitchFamily="18" charset="0"/>
                <a:cs typeface="Times New Roman" panose="02020603050405020304" pitchFamily="18" charset="0"/>
              </a:rPr>
              <a:t>Using the </a:t>
            </a:r>
            <a:r>
              <a:rPr lang="en-US" sz="2600" b="1" dirty="0">
                <a:solidFill>
                  <a:schemeClr val="tx1"/>
                </a:solidFill>
                <a:latin typeface="Times New Roman" panose="02020603050405020304" pitchFamily="18" charset="0"/>
                <a:cs typeface="Times New Roman" panose="02020603050405020304" pitchFamily="18" charset="0"/>
              </a:rPr>
              <a:t>base transformer</a:t>
            </a:r>
            <a:r>
              <a:rPr lang="en-US" sz="2600" dirty="0">
                <a:solidFill>
                  <a:schemeClr val="tx1"/>
                </a:solidFill>
                <a:latin typeface="Times New Roman" panose="02020603050405020304" pitchFamily="18" charset="0"/>
                <a:cs typeface="Times New Roman" panose="02020603050405020304" pitchFamily="18" charset="0"/>
              </a:rPr>
              <a:t>, </a:t>
            </a:r>
          </a:p>
          <a:p>
            <a:pPr marL="971550" lvl="1" indent="-514350"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Transformer weights are </a:t>
            </a:r>
            <a:r>
              <a:rPr lang="en-US" sz="2600" dirty="0" err="1">
                <a:solidFill>
                  <a:schemeClr val="tx1"/>
                </a:solidFill>
                <a:latin typeface="Times New Roman" panose="02020603050405020304" pitchFamily="18" charset="0"/>
                <a:cs typeface="Times New Roman" panose="02020603050405020304" pitchFamily="18" charset="0"/>
              </a:rPr>
              <a:t>dxk</a:t>
            </a:r>
            <a:r>
              <a:rPr lang="en-US" sz="2600" dirty="0">
                <a:solidFill>
                  <a:schemeClr val="tx1"/>
                </a:solidFill>
                <a:latin typeface="Times New Roman" panose="02020603050405020304" pitchFamily="18" charset="0"/>
                <a:cs typeface="Times New Roman" panose="02020603050405020304" pitchFamily="18" charset="0"/>
              </a:rPr>
              <a:t> = 512 x 64</a:t>
            </a:r>
          </a:p>
          <a:p>
            <a:pPr marL="971550" lvl="1" indent="-514350"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Total trainable parameters = 512*64 = </a:t>
            </a:r>
            <a:r>
              <a:rPr lang="en-US" sz="2600" b="1" dirty="0">
                <a:solidFill>
                  <a:schemeClr val="tx1"/>
                </a:solidFill>
                <a:latin typeface="Times New Roman" panose="02020603050405020304" pitchFamily="18" charset="0"/>
                <a:cs typeface="Times New Roman" panose="02020603050405020304" pitchFamily="18" charset="0"/>
              </a:rPr>
              <a:t>32,768 </a:t>
            </a:r>
            <a:r>
              <a:rPr lang="en-US" sz="2600" dirty="0">
                <a:solidFill>
                  <a:schemeClr val="tx1"/>
                </a:solidFill>
                <a:latin typeface="Times New Roman" panose="02020603050405020304" pitchFamily="18" charset="0"/>
                <a:cs typeface="Times New Roman" panose="02020603050405020304" pitchFamily="18" charset="0"/>
              </a:rPr>
              <a:t>parameters</a:t>
            </a:r>
          </a:p>
          <a:p>
            <a:pPr marL="514350" indent="-514350" algn="just">
              <a:buFont typeface="Wingdings" panose="05000000000000000000" pitchFamily="2" charset="2"/>
              <a:buChar char="q"/>
            </a:pPr>
            <a:r>
              <a:rPr lang="en-US" sz="2600" dirty="0">
                <a:solidFill>
                  <a:schemeClr val="tx1"/>
                </a:solidFill>
                <a:latin typeface="Times New Roman" panose="02020603050405020304" pitchFamily="18" charset="0"/>
                <a:cs typeface="Times New Roman" panose="02020603050405020304" pitchFamily="18" charset="0"/>
              </a:rPr>
              <a:t>In </a:t>
            </a:r>
            <a:r>
              <a:rPr lang="en-US" sz="2600" b="1" dirty="0" err="1">
                <a:solidFill>
                  <a:schemeClr val="tx1"/>
                </a:solidFill>
                <a:latin typeface="Times New Roman" panose="02020603050405020304" pitchFamily="18" charset="0"/>
                <a:cs typeface="Times New Roman" panose="02020603050405020304" pitchFamily="18" charset="0"/>
              </a:rPr>
              <a:t>LoRA</a:t>
            </a:r>
            <a:r>
              <a:rPr lang="en-US" sz="2600" b="1" dirty="0">
                <a:solidFill>
                  <a:schemeClr val="tx1"/>
                </a:solidFill>
                <a:latin typeface="Times New Roman" panose="02020603050405020304" pitchFamily="18" charset="0"/>
                <a:cs typeface="Times New Roman" panose="02020603050405020304" pitchFamily="18" charset="0"/>
              </a:rPr>
              <a:t> with r=8</a:t>
            </a:r>
            <a:r>
              <a:rPr lang="en-US" sz="2600" dirty="0">
                <a:solidFill>
                  <a:schemeClr val="tx1"/>
                </a:solidFill>
                <a:latin typeface="Times New Roman" panose="02020603050405020304" pitchFamily="18" charset="0"/>
                <a:cs typeface="Times New Roman" panose="02020603050405020304" pitchFamily="18" charset="0"/>
              </a:rPr>
              <a:t>,</a:t>
            </a:r>
          </a:p>
          <a:p>
            <a:pPr marL="971550" lvl="1" indent="-514350"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A has dimension </a:t>
            </a:r>
            <a:r>
              <a:rPr lang="en-US" sz="2600" dirty="0" err="1">
                <a:solidFill>
                  <a:schemeClr val="tx1"/>
                </a:solidFill>
                <a:latin typeface="Times New Roman" panose="02020603050405020304" pitchFamily="18" charset="0"/>
                <a:cs typeface="Times New Roman" panose="02020603050405020304" pitchFamily="18" charset="0"/>
              </a:rPr>
              <a:t>rxk</a:t>
            </a:r>
            <a:r>
              <a:rPr lang="en-US" sz="2600" dirty="0">
                <a:solidFill>
                  <a:schemeClr val="tx1"/>
                </a:solidFill>
                <a:latin typeface="Times New Roman" panose="02020603050405020304" pitchFamily="18" charset="0"/>
                <a:cs typeface="Times New Roman" panose="02020603050405020304" pitchFamily="18" charset="0"/>
              </a:rPr>
              <a:t> = 8x64</a:t>
            </a:r>
          </a:p>
          <a:p>
            <a:pPr marL="971550" lvl="1" indent="-514350"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B has dimension </a:t>
            </a:r>
            <a:r>
              <a:rPr lang="en-US" sz="2600" dirty="0" err="1">
                <a:solidFill>
                  <a:schemeClr val="tx1"/>
                </a:solidFill>
                <a:latin typeface="Times New Roman" panose="02020603050405020304" pitchFamily="18" charset="0"/>
                <a:cs typeface="Times New Roman" panose="02020603050405020304" pitchFamily="18" charset="0"/>
              </a:rPr>
              <a:t>dxr</a:t>
            </a:r>
            <a:r>
              <a:rPr lang="en-US" sz="2600" dirty="0">
                <a:solidFill>
                  <a:schemeClr val="tx1"/>
                </a:solidFill>
                <a:latin typeface="Times New Roman" panose="02020603050405020304" pitchFamily="18" charset="0"/>
                <a:cs typeface="Times New Roman" panose="02020603050405020304" pitchFamily="18" charset="0"/>
              </a:rPr>
              <a:t> = 512x8</a:t>
            </a:r>
          </a:p>
          <a:p>
            <a:pPr marL="971550" lvl="1" indent="-514350"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Total trainable parameters= 8*64 + 512*8 = 512 +4096 = </a:t>
            </a:r>
            <a:r>
              <a:rPr lang="en-US" sz="2600" b="1" dirty="0">
                <a:solidFill>
                  <a:schemeClr val="tx1"/>
                </a:solidFill>
                <a:latin typeface="Times New Roman" panose="02020603050405020304" pitchFamily="18" charset="0"/>
                <a:cs typeface="Times New Roman" panose="02020603050405020304" pitchFamily="18" charset="0"/>
              </a:rPr>
              <a:t>4608 </a:t>
            </a:r>
            <a:r>
              <a:rPr lang="en-US" sz="2600" dirty="0">
                <a:solidFill>
                  <a:schemeClr val="tx1"/>
                </a:solidFill>
                <a:latin typeface="Times New Roman" panose="02020603050405020304" pitchFamily="18" charset="0"/>
                <a:cs typeface="Times New Roman" panose="02020603050405020304" pitchFamily="18" charset="0"/>
              </a:rPr>
              <a:t>parameters</a:t>
            </a:r>
          </a:p>
          <a:p>
            <a:pPr algn="ctr"/>
            <a:r>
              <a:rPr lang="en-US" sz="3200" b="1" dirty="0">
                <a:solidFill>
                  <a:schemeClr val="tx1"/>
                </a:solidFill>
                <a:latin typeface="Times New Roman" panose="02020603050405020304" pitchFamily="18" charset="0"/>
                <a:cs typeface="Times New Roman" panose="02020603050405020304" pitchFamily="18" charset="0"/>
              </a:rPr>
              <a:t>86% reduction in parameters!!!</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(Low Rank Adaptation) method example </a:t>
            </a:r>
          </a:p>
        </p:txBody>
      </p:sp>
    </p:spTree>
    <p:extLst>
      <p:ext uri="{BB962C8B-B14F-4D97-AF65-F5344CB8AC3E}">
        <p14:creationId xmlns:p14="http://schemas.microsoft.com/office/powerpoint/2010/main" val="53321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3CD2C8-A53F-3F45-BFCA-7806FCD72E9C}"/>
              </a:ext>
            </a:extLst>
          </p:cNvPr>
          <p:cNvPicPr>
            <a:picLocks noChangeAspect="1"/>
          </p:cNvPicPr>
          <p:nvPr/>
        </p:nvPicPr>
        <p:blipFill>
          <a:blip r:embed="rId3"/>
          <a:stretch>
            <a:fillRect/>
          </a:stretch>
        </p:blipFill>
        <p:spPr>
          <a:xfrm>
            <a:off x="7597159" y="1470119"/>
            <a:ext cx="4266133" cy="3454400"/>
          </a:xfrm>
          <a:prstGeom prst="rect">
            <a:avLst/>
          </a:prstGeom>
        </p:spPr>
      </p:pic>
      <p:pic>
        <p:nvPicPr>
          <p:cNvPr id="4" name="Picture 3">
            <a:extLst>
              <a:ext uri="{FF2B5EF4-FFF2-40B4-BE49-F238E27FC236}">
                <a16:creationId xmlns:a16="http://schemas.microsoft.com/office/drawing/2014/main" id="{4EC14769-7458-D288-DC15-84462D5F25C7}"/>
              </a:ext>
            </a:extLst>
          </p:cNvPr>
          <p:cNvPicPr>
            <a:picLocks noChangeAspect="1"/>
          </p:cNvPicPr>
          <p:nvPr/>
        </p:nvPicPr>
        <p:blipFill>
          <a:blip r:embed="rId4"/>
          <a:stretch>
            <a:fillRect/>
          </a:stretch>
        </p:blipFill>
        <p:spPr>
          <a:xfrm>
            <a:off x="72187" y="1869440"/>
            <a:ext cx="4266133" cy="1559560"/>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335280" y="5445760"/>
            <a:ext cx="11528012" cy="1330959"/>
          </a:xfrm>
        </p:spPr>
        <p:txBody>
          <a:bodyPr>
            <a:noAutofit/>
          </a:bodyPr>
          <a:lstStyle/>
          <a:p>
            <a:pPr algn="just"/>
            <a:r>
              <a:rPr lang="en-US" sz="2600" dirty="0">
                <a:solidFill>
                  <a:schemeClr val="tx1"/>
                </a:solidFill>
                <a:latin typeface="Times New Roman" panose="02020603050405020304" pitchFamily="18" charset="0"/>
                <a:cs typeface="Times New Roman" panose="02020603050405020304" pitchFamily="18" charset="0"/>
              </a:rPr>
              <a:t>Train rank decomposition matrix for different tasks and update weights before inference, as shown in the figures above.</a:t>
            </a:r>
          </a:p>
          <a:p>
            <a:pPr algn="just"/>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err="1">
                <a:solidFill>
                  <a:schemeClr val="tx1"/>
                </a:solidFill>
                <a:latin typeface="Times New Roman" panose="02020603050405020304" pitchFamily="18" charset="0"/>
                <a:cs typeface="Times New Roman" panose="02020603050405020304" pitchFamily="18" charset="0"/>
              </a:rPr>
              <a:t>LoRA</a:t>
            </a:r>
            <a:r>
              <a:rPr lang="en-US" sz="4400" b="1" dirty="0">
                <a:solidFill>
                  <a:schemeClr val="tx1"/>
                </a:solidFill>
                <a:latin typeface="Times New Roman" panose="02020603050405020304" pitchFamily="18" charset="0"/>
                <a:cs typeface="Times New Roman" panose="02020603050405020304" pitchFamily="18" charset="0"/>
              </a:rPr>
              <a:t> for multiple tasks </a:t>
            </a:r>
          </a:p>
        </p:txBody>
      </p:sp>
      <p:pic>
        <p:nvPicPr>
          <p:cNvPr id="8" name="Picture 7">
            <a:extLst>
              <a:ext uri="{FF2B5EF4-FFF2-40B4-BE49-F238E27FC236}">
                <a16:creationId xmlns:a16="http://schemas.microsoft.com/office/drawing/2014/main" id="{CCB4C0C3-479A-500A-2AED-96DD277864C2}"/>
              </a:ext>
            </a:extLst>
          </p:cNvPr>
          <p:cNvPicPr>
            <a:picLocks noChangeAspect="1"/>
          </p:cNvPicPr>
          <p:nvPr/>
        </p:nvPicPr>
        <p:blipFill>
          <a:blip r:embed="rId5"/>
          <a:stretch>
            <a:fillRect/>
          </a:stretch>
        </p:blipFill>
        <p:spPr>
          <a:xfrm>
            <a:off x="82347" y="3429001"/>
            <a:ext cx="4174693" cy="1153160"/>
          </a:xfrm>
          <a:prstGeom prst="rect">
            <a:avLst/>
          </a:prstGeom>
        </p:spPr>
      </p:pic>
      <p:pic>
        <p:nvPicPr>
          <p:cNvPr id="13" name="Picture 12">
            <a:extLst>
              <a:ext uri="{FF2B5EF4-FFF2-40B4-BE49-F238E27FC236}">
                <a16:creationId xmlns:a16="http://schemas.microsoft.com/office/drawing/2014/main" id="{9DC13561-B0D2-87E9-229B-5D5A811A3B57}"/>
              </a:ext>
            </a:extLst>
          </p:cNvPr>
          <p:cNvPicPr>
            <a:picLocks noChangeAspect="1"/>
          </p:cNvPicPr>
          <p:nvPr/>
        </p:nvPicPr>
        <p:blipFill>
          <a:blip r:embed="rId6"/>
          <a:stretch>
            <a:fillRect/>
          </a:stretch>
        </p:blipFill>
        <p:spPr>
          <a:xfrm>
            <a:off x="4124962" y="1470119"/>
            <a:ext cx="3820160" cy="3454400"/>
          </a:xfrm>
          <a:prstGeom prst="rect">
            <a:avLst/>
          </a:prstGeom>
        </p:spPr>
      </p:pic>
    </p:spTree>
    <p:extLst>
      <p:ext uri="{BB962C8B-B14F-4D97-AF65-F5344CB8AC3E}">
        <p14:creationId xmlns:p14="http://schemas.microsoft.com/office/powerpoint/2010/main" val="1836216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A0DCC9-224D-CCD5-71C2-CE66016C88B3}"/>
              </a:ext>
            </a:extLst>
          </p:cNvPr>
          <p:cNvPicPr>
            <a:picLocks noChangeAspect="1"/>
          </p:cNvPicPr>
          <p:nvPr/>
        </p:nvPicPr>
        <p:blipFill>
          <a:blip r:embed="rId3"/>
          <a:srcRect/>
          <a:stretch/>
        </p:blipFill>
        <p:spPr>
          <a:xfrm>
            <a:off x="1244600" y="1071880"/>
            <a:ext cx="9702800" cy="4394200"/>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42240" y="5466080"/>
            <a:ext cx="11734800" cy="1381761"/>
          </a:xfrm>
        </p:spPr>
        <p:txBody>
          <a:bodyPr>
            <a:no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ROUGE scores on text summarization task is illustrated in the figure. Consider ‘rouge1’ score in all of them. After fully fine-tune, score increases to 0.19 and after lora-fine-tined, it increases to 0.17 as compared to baseline score. This tradeoff between performance and efficiency is justifiable.</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000" b="1" dirty="0">
                <a:solidFill>
                  <a:schemeClr val="tx1"/>
                </a:solidFill>
                <a:latin typeface="Times New Roman" panose="02020603050405020304" pitchFamily="18" charset="0"/>
                <a:cs typeface="Times New Roman" panose="02020603050405020304" pitchFamily="18" charset="0"/>
              </a:rPr>
              <a:t>Full Fine tuned ROUGE </a:t>
            </a:r>
            <a:r>
              <a:rPr lang="en-US" sz="4000" dirty="0">
                <a:solidFill>
                  <a:schemeClr val="tx1"/>
                </a:solidFill>
                <a:latin typeface="Times New Roman" panose="02020603050405020304" pitchFamily="18" charset="0"/>
                <a:cs typeface="Times New Roman" panose="02020603050405020304" pitchFamily="18" charset="0"/>
              </a:rPr>
              <a:t>vs</a:t>
            </a:r>
            <a:r>
              <a:rPr lang="en-US" sz="4000" b="1" dirty="0">
                <a:solidFill>
                  <a:schemeClr val="tx1"/>
                </a:solidFill>
                <a:latin typeface="Times New Roman" panose="02020603050405020304" pitchFamily="18" charset="0"/>
                <a:cs typeface="Times New Roman" panose="02020603050405020304" pitchFamily="18" charset="0"/>
              </a:rPr>
              <a:t> </a:t>
            </a:r>
            <a:r>
              <a:rPr lang="en-US" sz="4000" b="1" dirty="0" err="1">
                <a:solidFill>
                  <a:schemeClr val="tx1"/>
                </a:solidFill>
                <a:latin typeface="Times New Roman" panose="02020603050405020304" pitchFamily="18" charset="0"/>
                <a:cs typeface="Times New Roman" panose="02020603050405020304" pitchFamily="18" charset="0"/>
              </a:rPr>
              <a:t>LoRA</a:t>
            </a:r>
            <a:r>
              <a:rPr lang="en-US" sz="4000" b="1" dirty="0">
                <a:solidFill>
                  <a:schemeClr val="tx1"/>
                </a:solidFill>
                <a:latin typeface="Times New Roman" panose="02020603050405020304" pitchFamily="18" charset="0"/>
                <a:cs typeface="Times New Roman" panose="02020603050405020304" pitchFamily="18" charset="0"/>
              </a:rPr>
              <a:t> fine tuned ROUGE</a:t>
            </a:r>
          </a:p>
        </p:txBody>
      </p:sp>
    </p:spTree>
    <p:extLst>
      <p:ext uri="{BB962C8B-B14F-4D97-AF65-F5344CB8AC3E}">
        <p14:creationId xmlns:p14="http://schemas.microsoft.com/office/powerpoint/2010/main" val="9457310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A0DCC9-224D-CCD5-71C2-CE66016C88B3}"/>
              </a:ext>
            </a:extLst>
          </p:cNvPr>
          <p:cNvPicPr>
            <a:picLocks noChangeAspect="1"/>
          </p:cNvPicPr>
          <p:nvPr/>
        </p:nvPicPr>
        <p:blipFill>
          <a:blip r:embed="rId3"/>
          <a:srcRect/>
          <a:stretch/>
        </p:blipFill>
        <p:spPr>
          <a:xfrm>
            <a:off x="2574561" y="1071880"/>
            <a:ext cx="7042878" cy="4394200"/>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2400" y="5334000"/>
            <a:ext cx="11734800" cy="1381761"/>
          </a:xfrm>
        </p:spPr>
        <p:txBody>
          <a:bodyPr>
            <a:no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relationship between value of r and ROUGE score is shown in the figure. The effectiveness of higher value of rank appears to be plateau. The highlighted scores are the best scores and it is for the smaller values of r. </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000" b="1" dirty="0">
                <a:solidFill>
                  <a:schemeClr val="tx1"/>
                </a:solidFill>
                <a:latin typeface="Times New Roman" panose="02020603050405020304" pitchFamily="18" charset="0"/>
                <a:cs typeface="Times New Roman" panose="02020603050405020304" pitchFamily="18" charset="0"/>
              </a:rPr>
              <a:t>What should be r?</a:t>
            </a:r>
          </a:p>
        </p:txBody>
      </p:sp>
    </p:spTree>
    <p:extLst>
      <p:ext uri="{BB962C8B-B14F-4D97-AF65-F5344CB8AC3E}">
        <p14:creationId xmlns:p14="http://schemas.microsoft.com/office/powerpoint/2010/main" val="7807193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It is an additive method that aims to improve performance without changing original weights at all.</a:t>
            </a:r>
          </a:p>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Prompt tuning works on language of the prompt to get the desirable prompt. </a:t>
            </a:r>
          </a:p>
          <a:p>
            <a:pPr marL="457200" indent="-457200" algn="just">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Remember, Prompt Tuning is not Prompt Engineering</a:t>
            </a:r>
            <a:r>
              <a:rPr lang="en-US" sz="2800" dirty="0">
                <a:solidFill>
                  <a:schemeClr val="tx1"/>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In prompt engineering, your goal is to carry out task and helps the model through in context learning (ICL). However, it requires lot of human effort and limited context window is available</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2) Prompt tuning method </a:t>
            </a:r>
          </a:p>
        </p:txBody>
      </p:sp>
    </p:spTree>
    <p:extLst>
      <p:ext uri="{BB962C8B-B14F-4D97-AF65-F5344CB8AC3E}">
        <p14:creationId xmlns:p14="http://schemas.microsoft.com/office/powerpoint/2010/main" val="4126440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922B6B-5E32-918F-1973-5CBB437732DB}"/>
              </a:ext>
            </a:extLst>
          </p:cNvPr>
          <p:cNvPicPr>
            <a:picLocks noChangeAspect="1"/>
          </p:cNvPicPr>
          <p:nvPr/>
        </p:nvPicPr>
        <p:blipFill>
          <a:blip r:embed="rId3"/>
          <a:stretch>
            <a:fillRect/>
          </a:stretch>
        </p:blipFill>
        <p:spPr>
          <a:xfrm>
            <a:off x="938093" y="1165318"/>
            <a:ext cx="10082134" cy="4023709"/>
          </a:xfrm>
          <a:prstGeom prst="rect">
            <a:avLst/>
          </a:prstGeo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13360" y="5265091"/>
            <a:ext cx="11531600" cy="976231"/>
          </a:xfrm>
        </p:spPr>
        <p:txBody>
          <a:bodyPr>
            <a:noAutofit/>
          </a:bodyPr>
          <a:lstStyle/>
          <a:p>
            <a:pPr algn="just"/>
            <a:r>
              <a:rPr lang="en-US" sz="2800" dirty="0">
                <a:solidFill>
                  <a:schemeClr val="tx1"/>
                </a:solidFill>
                <a:latin typeface="Times New Roman" panose="02020603050405020304" pitchFamily="18" charset="0"/>
                <a:cs typeface="Times New Roman" panose="02020603050405020304" pitchFamily="18" charset="0"/>
              </a:rPr>
              <a:t>Prompt tuning adds additional trainable tokens to your prompt. The set of trainable tokens is called as </a:t>
            </a:r>
            <a:r>
              <a:rPr lang="en-US" sz="2800" b="1" dirty="0">
                <a:solidFill>
                  <a:schemeClr val="tx1"/>
                </a:solidFill>
                <a:latin typeface="Times New Roman" panose="02020603050405020304" pitchFamily="18" charset="0"/>
                <a:cs typeface="Times New Roman" panose="02020603050405020304" pitchFamily="18" charset="0"/>
              </a:rPr>
              <a:t>Soft Prompt. </a:t>
            </a:r>
            <a:r>
              <a:rPr lang="en-US" sz="2800" dirty="0">
                <a:solidFill>
                  <a:schemeClr val="tx1"/>
                </a:solidFill>
                <a:latin typeface="Times New Roman" panose="02020603050405020304" pitchFamily="18" charset="0"/>
                <a:cs typeface="Times New Roman" panose="02020603050405020304" pitchFamily="18" charset="0"/>
              </a:rPr>
              <a:t>Soft Prompt is of same length as the vector embeddings of the language tokens and is prepended (add to the beginning) to the embedding vectors of input language.</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2) Prompt tuning method </a:t>
            </a:r>
          </a:p>
        </p:txBody>
      </p:sp>
    </p:spTree>
    <p:extLst>
      <p:ext uri="{BB962C8B-B14F-4D97-AF65-F5344CB8AC3E}">
        <p14:creationId xmlns:p14="http://schemas.microsoft.com/office/powerpoint/2010/main" val="68840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71620" y="1335221"/>
            <a:ext cx="10690225" cy="4795520"/>
          </a:xfrm>
        </p:spPr>
        <p:txBody>
          <a:bodyPr>
            <a:noAutofit/>
          </a:bodyPr>
          <a:lstStyle/>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Transformer unlocks the challenges of generative AI and has many advantages over traditional RNN.</a:t>
            </a:r>
          </a:p>
          <a:p>
            <a:pPr lvl="1"/>
            <a:r>
              <a:rPr lang="en-US" sz="2800" dirty="0">
                <a:solidFill>
                  <a:schemeClr val="tx1"/>
                </a:solidFill>
                <a:latin typeface="Times New Roman" panose="02020603050405020304" pitchFamily="18" charset="0"/>
                <a:cs typeface="Times New Roman" panose="02020603050405020304" pitchFamily="18" charset="0"/>
              </a:rPr>
              <a:t>It </a:t>
            </a:r>
            <a:r>
              <a:rPr lang="en-US" sz="2800" b="1" dirty="0">
                <a:solidFill>
                  <a:schemeClr val="tx1"/>
                </a:solidFill>
                <a:latin typeface="Times New Roman" panose="02020603050405020304" pitchFamily="18" charset="0"/>
                <a:cs typeface="Times New Roman" panose="02020603050405020304" pitchFamily="18" charset="0"/>
              </a:rPr>
              <a:t>scales</a:t>
            </a:r>
            <a:r>
              <a:rPr lang="en-US" sz="2800" dirty="0">
                <a:solidFill>
                  <a:schemeClr val="tx1"/>
                </a:solidFill>
                <a:latin typeface="Times New Roman" panose="02020603050405020304" pitchFamily="18" charset="0"/>
                <a:cs typeface="Times New Roman" panose="02020603050405020304" pitchFamily="18" charset="0"/>
              </a:rPr>
              <a:t> efficiently.</a:t>
            </a:r>
          </a:p>
          <a:p>
            <a:pPr lvl="1"/>
            <a:r>
              <a:rPr lang="en-US" sz="2800" dirty="0">
                <a:solidFill>
                  <a:schemeClr val="tx1"/>
                </a:solidFill>
                <a:latin typeface="Times New Roman" panose="02020603050405020304" pitchFamily="18" charset="0"/>
                <a:cs typeface="Times New Roman" panose="02020603050405020304" pitchFamily="18" charset="0"/>
              </a:rPr>
              <a:t>The </a:t>
            </a:r>
            <a:r>
              <a:rPr lang="en-US" sz="2800" b="1" dirty="0">
                <a:solidFill>
                  <a:schemeClr val="tx1"/>
                </a:solidFill>
                <a:latin typeface="Times New Roman" panose="02020603050405020304" pitchFamily="18" charset="0"/>
                <a:cs typeface="Times New Roman" panose="02020603050405020304" pitchFamily="18" charset="0"/>
              </a:rPr>
              <a:t>parallel</a:t>
            </a: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processing</a:t>
            </a:r>
            <a:r>
              <a:rPr lang="en-US" sz="2800" dirty="0">
                <a:solidFill>
                  <a:schemeClr val="tx1"/>
                </a:solidFill>
                <a:latin typeface="Times New Roman" panose="02020603050405020304" pitchFamily="18" charset="0"/>
                <a:cs typeface="Times New Roman" panose="02020603050405020304" pitchFamily="18" charset="0"/>
              </a:rPr>
              <a:t> of input is possible.</a:t>
            </a:r>
          </a:p>
          <a:p>
            <a:pPr lvl="1"/>
            <a:r>
              <a:rPr lang="en-US" sz="2800" dirty="0">
                <a:solidFill>
                  <a:schemeClr val="tx1"/>
                </a:solidFill>
                <a:latin typeface="Times New Roman" panose="02020603050405020304" pitchFamily="18" charset="0"/>
                <a:cs typeface="Times New Roman" panose="02020603050405020304" pitchFamily="18" charset="0"/>
              </a:rPr>
              <a:t>You can easily train the model using </a:t>
            </a:r>
            <a:r>
              <a:rPr lang="en-US" sz="2800" b="1" dirty="0">
                <a:solidFill>
                  <a:schemeClr val="tx1"/>
                </a:solidFill>
                <a:latin typeface="Times New Roman" panose="02020603050405020304" pitchFamily="18" charset="0"/>
                <a:cs typeface="Times New Roman" panose="02020603050405020304" pitchFamily="18" charset="0"/>
              </a:rPr>
              <a:t>large</a:t>
            </a: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corpora.</a:t>
            </a:r>
            <a:endParaRPr lang="en-US" sz="2800" dirty="0">
              <a:solidFill>
                <a:schemeClr val="tx1"/>
              </a:solidFill>
              <a:latin typeface="Times New Roman" panose="02020603050405020304" pitchFamily="18" charset="0"/>
              <a:cs typeface="Times New Roman" panose="02020603050405020304" pitchFamily="18" charset="0"/>
            </a:endParaRPr>
          </a:p>
          <a:p>
            <a:pPr lvl="1"/>
            <a:r>
              <a:rPr lang="en-US" sz="2800" dirty="0">
                <a:solidFill>
                  <a:schemeClr val="tx1"/>
                </a:solidFill>
                <a:latin typeface="Times New Roman" panose="02020603050405020304" pitchFamily="18" charset="0"/>
                <a:cs typeface="Times New Roman" panose="02020603050405020304" pitchFamily="18" charset="0"/>
              </a:rPr>
              <a:t>The most important advantage to your model is that it can able to </a:t>
            </a:r>
            <a:r>
              <a:rPr lang="en-US" sz="2800" b="1" dirty="0">
                <a:solidFill>
                  <a:schemeClr val="tx1"/>
                </a:solidFill>
                <a:latin typeface="Times New Roman" panose="02020603050405020304" pitchFamily="18" charset="0"/>
                <a:cs typeface="Times New Roman" panose="02020603050405020304" pitchFamily="18" charset="0"/>
              </a:rPr>
              <a:t>pay attention </a:t>
            </a:r>
            <a:r>
              <a:rPr lang="en-US" sz="2800" dirty="0">
                <a:solidFill>
                  <a:schemeClr val="tx1"/>
                </a:solidFill>
                <a:latin typeface="Times New Roman" panose="02020603050405020304" pitchFamily="18" charset="0"/>
                <a:cs typeface="Times New Roman" panose="02020603050405020304" pitchFamily="18" charset="0"/>
              </a:rPr>
              <a:t>to the meaning of words and learn it by itself during training.</a:t>
            </a:r>
          </a:p>
          <a:p>
            <a:pPr lvl="1"/>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14AF6B5B-68A6-7555-7D21-E62209AB29E1}"/>
              </a:ext>
            </a:extLst>
          </p:cNvPr>
          <p:cNvSpPr txBox="1">
            <a:spLocks/>
          </p:cNvSpPr>
          <p:nvPr/>
        </p:nvSpPr>
        <p:spPr>
          <a:xfrm>
            <a:off x="1944293" y="727259"/>
            <a:ext cx="7744877" cy="704705"/>
          </a:xfrm>
          <a:prstGeom prst="rect">
            <a:avLst/>
          </a:prstGeom>
        </p:spPr>
        <p:txBody>
          <a:bodyPr anchor="b">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cap="none" dirty="0">
                <a:solidFill>
                  <a:schemeClr val="tx1"/>
                </a:solidFill>
                <a:latin typeface="Times New Roman" panose="02020603050405020304" pitchFamily="18" charset="0"/>
                <a:cs typeface="Times New Roman" panose="02020603050405020304" pitchFamily="18" charset="0"/>
              </a:rPr>
              <a:t>Generating text using Transformers</a:t>
            </a:r>
          </a:p>
        </p:txBody>
      </p:sp>
    </p:spTree>
    <p:extLst>
      <p:ext uri="{BB962C8B-B14F-4D97-AF65-F5344CB8AC3E}">
        <p14:creationId xmlns:p14="http://schemas.microsoft.com/office/powerpoint/2010/main" val="1817173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Soft prompts are not fixed words of NL. Think of it as the virtual tokens that can take any value within continuous multidimensional embedding space.</a:t>
            </a:r>
          </a:p>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After learning, these virtual tokens learn the values that maximizes the performance for specific task.</a:t>
            </a:r>
          </a:p>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embedding vectors of soft prompts gets updated with the time and thus optimizes the model’s completion.</a:t>
            </a:r>
          </a:p>
          <a:p>
            <a:pPr marL="457200"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Most common  PEFT strategy because of involvement of only a few parameters.</a:t>
            </a: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2) Prompt tuning method </a:t>
            </a:r>
          </a:p>
        </p:txBody>
      </p:sp>
    </p:spTree>
    <p:extLst>
      <p:ext uri="{BB962C8B-B14F-4D97-AF65-F5344CB8AC3E}">
        <p14:creationId xmlns:p14="http://schemas.microsoft.com/office/powerpoint/2010/main" val="18734114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Full Fine-tune </a:t>
            </a:r>
            <a:r>
              <a:rPr lang="en-US" sz="4400" dirty="0">
                <a:solidFill>
                  <a:schemeClr val="tx1"/>
                </a:solidFill>
                <a:latin typeface="Times New Roman" panose="02020603050405020304" pitchFamily="18" charset="0"/>
                <a:cs typeface="Times New Roman" panose="02020603050405020304" pitchFamily="18" charset="0"/>
              </a:rPr>
              <a:t>vs </a:t>
            </a:r>
            <a:r>
              <a:rPr lang="en-US" sz="4400" b="1" dirty="0">
                <a:solidFill>
                  <a:schemeClr val="tx1"/>
                </a:solidFill>
                <a:latin typeface="Times New Roman" panose="02020603050405020304" pitchFamily="18" charset="0"/>
                <a:cs typeface="Times New Roman" panose="02020603050405020304" pitchFamily="18" charset="0"/>
              </a:rPr>
              <a:t>Prompt tuning</a:t>
            </a:r>
          </a:p>
        </p:txBody>
      </p:sp>
      <p:pic>
        <p:nvPicPr>
          <p:cNvPr id="4" name="Picture 3">
            <a:extLst>
              <a:ext uri="{FF2B5EF4-FFF2-40B4-BE49-F238E27FC236}">
                <a16:creationId xmlns:a16="http://schemas.microsoft.com/office/drawing/2014/main" id="{1EB8929B-9787-A9AE-6C86-F69BFAC90142}"/>
              </a:ext>
            </a:extLst>
          </p:cNvPr>
          <p:cNvPicPr>
            <a:picLocks noChangeAspect="1"/>
          </p:cNvPicPr>
          <p:nvPr/>
        </p:nvPicPr>
        <p:blipFill>
          <a:blip r:embed="rId3"/>
          <a:srcRect/>
          <a:stretch/>
        </p:blipFill>
        <p:spPr>
          <a:xfrm>
            <a:off x="472213" y="1699408"/>
            <a:ext cx="11120347" cy="4813152"/>
          </a:xfrm>
          <a:prstGeom prst="rect">
            <a:avLst/>
          </a:prstGeom>
        </p:spPr>
      </p:pic>
    </p:spTree>
    <p:extLst>
      <p:ext uri="{BB962C8B-B14F-4D97-AF65-F5344CB8AC3E}">
        <p14:creationId xmlns:p14="http://schemas.microsoft.com/office/powerpoint/2010/main" val="34705151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Prompt tuning for multiple task</a:t>
            </a:r>
          </a:p>
        </p:txBody>
      </p:sp>
      <p:pic>
        <p:nvPicPr>
          <p:cNvPr id="4" name="Picture 3">
            <a:extLst>
              <a:ext uri="{FF2B5EF4-FFF2-40B4-BE49-F238E27FC236}">
                <a16:creationId xmlns:a16="http://schemas.microsoft.com/office/drawing/2014/main" id="{1EB8929B-9787-A9AE-6C86-F69BFAC90142}"/>
              </a:ext>
            </a:extLst>
          </p:cNvPr>
          <p:cNvPicPr>
            <a:picLocks noChangeAspect="1"/>
          </p:cNvPicPr>
          <p:nvPr/>
        </p:nvPicPr>
        <p:blipFill>
          <a:blip r:embed="rId3"/>
          <a:srcRect/>
          <a:stretch/>
        </p:blipFill>
        <p:spPr>
          <a:xfrm>
            <a:off x="457200" y="1470118"/>
            <a:ext cx="11511279" cy="5103402"/>
          </a:xfrm>
          <a:prstGeom prst="rect">
            <a:avLst/>
          </a:prstGeom>
        </p:spPr>
      </p:pic>
    </p:spTree>
    <p:extLst>
      <p:ext uri="{BB962C8B-B14F-4D97-AF65-F5344CB8AC3E}">
        <p14:creationId xmlns:p14="http://schemas.microsoft.com/office/powerpoint/2010/main" val="661081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Performance of Prompt Tuning</a:t>
            </a:r>
          </a:p>
        </p:txBody>
      </p:sp>
      <p:pic>
        <p:nvPicPr>
          <p:cNvPr id="4" name="Picture 3">
            <a:extLst>
              <a:ext uri="{FF2B5EF4-FFF2-40B4-BE49-F238E27FC236}">
                <a16:creationId xmlns:a16="http://schemas.microsoft.com/office/drawing/2014/main" id="{1EB8929B-9787-A9AE-6C86-F69BFAC90142}"/>
              </a:ext>
            </a:extLst>
          </p:cNvPr>
          <p:cNvPicPr>
            <a:picLocks noChangeAspect="1"/>
          </p:cNvPicPr>
          <p:nvPr/>
        </p:nvPicPr>
        <p:blipFill>
          <a:blip r:embed="rId3"/>
          <a:srcRect/>
          <a:stretch/>
        </p:blipFill>
        <p:spPr>
          <a:xfrm>
            <a:off x="810650" y="1470119"/>
            <a:ext cx="10056702" cy="4436162"/>
          </a:xfrm>
          <a:prstGeom prst="rect">
            <a:avLst/>
          </a:prstGeom>
        </p:spPr>
      </p:pic>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431801" y="5906281"/>
            <a:ext cx="11328398" cy="10117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r>
              <a:rPr lang="en-US" sz="2800" dirty="0">
                <a:solidFill>
                  <a:schemeClr val="tx1"/>
                </a:solidFill>
                <a:latin typeface="Times New Roman" panose="02020603050405020304" pitchFamily="18" charset="0"/>
                <a:cs typeface="Times New Roman" panose="02020603050405020304" pitchFamily="18" charset="0"/>
              </a:rPr>
              <a:t>For smaller models, it doesn’t perform well. For Larger models, it’s performance is equivalent to the full fine tuned model. </a:t>
            </a:r>
          </a:p>
        </p:txBody>
      </p:sp>
    </p:spTree>
    <p:extLst>
      <p:ext uri="{BB962C8B-B14F-4D97-AF65-F5344CB8AC3E}">
        <p14:creationId xmlns:p14="http://schemas.microsoft.com/office/powerpoint/2010/main" val="3842723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10642" y="3429000"/>
            <a:ext cx="9316718" cy="976231"/>
          </a:xfrm>
        </p:spPr>
        <p:txBody>
          <a:bodyPr>
            <a:noAutofit/>
          </a:bodyPr>
          <a:lstStyle/>
          <a:p>
            <a:pPr marL="457200" indent="-457200" algn="just">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Interpretability of Soft prompt</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431801" y="5906281"/>
            <a:ext cx="11328398" cy="10117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r>
              <a:rPr lang="en-US" sz="2800" dirty="0">
                <a:solidFill>
                  <a:schemeClr val="tx1"/>
                </a:solidFill>
                <a:latin typeface="Times New Roman" panose="02020603050405020304" pitchFamily="18" charset="0"/>
                <a:cs typeface="Times New Roman" panose="02020603050405020304" pitchFamily="18" charset="0"/>
              </a:rPr>
              <a:t>For smaller models, it doesn’t perform well. For Larger models, it’s performance is equivalent to the full fine tuned model. </a:t>
            </a:r>
          </a:p>
        </p:txBody>
      </p:sp>
    </p:spTree>
    <p:extLst>
      <p:ext uri="{BB962C8B-B14F-4D97-AF65-F5344CB8AC3E}">
        <p14:creationId xmlns:p14="http://schemas.microsoft.com/office/powerpoint/2010/main" val="1285945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E3B2-F40F-6418-1B6B-B6A7A279FA51}"/>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94B78ACD-1D04-4792-94A8-D7868D0FA659}"/>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609EDD05-BA4D-C2E6-4F3D-8B19442EE6C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607197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999271"/>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Reinforcement Learning from </a:t>
            </a:r>
            <a:br>
              <a:rPr lang="en-US" sz="5400" b="1" cap="none" dirty="0">
                <a:solidFill>
                  <a:schemeClr val="tx1"/>
                </a:solidFill>
                <a:latin typeface="Times New Roman" panose="02020603050405020304" pitchFamily="18" charset="0"/>
                <a:cs typeface="Times New Roman" panose="02020603050405020304" pitchFamily="18" charset="0"/>
              </a:rPr>
            </a:br>
            <a:r>
              <a:rPr lang="en-US" sz="5400" b="1" cap="none" dirty="0">
                <a:solidFill>
                  <a:schemeClr val="tx1"/>
                </a:solidFill>
                <a:latin typeface="Times New Roman" panose="02020603050405020304" pitchFamily="18" charset="0"/>
                <a:cs typeface="Times New Roman" panose="02020603050405020304" pitchFamily="18" charset="0"/>
              </a:rPr>
              <a:t>Human Feedback (RLHF)</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451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Goal of Fine tuning</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7081520" y="3050105"/>
            <a:ext cx="4805679" cy="2547167"/>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rPr>
              <a:t>To understand prompts to generate human like responses.</a:t>
            </a:r>
          </a:p>
          <a:p>
            <a:pPr marL="457200" indent="-457200" algn="just">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rPr>
              <a:t>Better task completion (improve performance of model compared to pre-trained version).</a:t>
            </a:r>
          </a:p>
          <a:p>
            <a:pPr marL="457200" indent="-457200" algn="just">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rPr>
              <a:t>Producing more natural sounding language.</a:t>
            </a:r>
          </a:p>
          <a:p>
            <a:pPr marL="457200" indent="-457200" algn="just">
              <a:buFont typeface="Wingdings" panose="05000000000000000000" pitchFamily="2" charset="2"/>
              <a:buChar char="ü"/>
            </a:pP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tretch>
            <a:fillRect/>
          </a:stretch>
        </p:blipFill>
        <p:spPr>
          <a:xfrm>
            <a:off x="0" y="1668345"/>
            <a:ext cx="7203440" cy="4237936"/>
          </a:xfrm>
          <a:prstGeom prst="rect">
            <a:avLst/>
          </a:prstGeom>
        </p:spPr>
      </p:pic>
    </p:spTree>
    <p:extLst>
      <p:ext uri="{BB962C8B-B14F-4D97-AF65-F5344CB8AC3E}">
        <p14:creationId xmlns:p14="http://schemas.microsoft.com/office/powerpoint/2010/main" val="26375658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Models behaving badly</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360680" y="1798321"/>
            <a:ext cx="11470639" cy="4296792"/>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Sometimes, as the model become more mature, it behaves very badly. What does it mean to behave badly?</a:t>
            </a:r>
          </a:p>
          <a:p>
            <a:pPr marL="914400" lvl="1"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Toxic language by model in their completions.</a:t>
            </a:r>
          </a:p>
          <a:p>
            <a:pPr marL="914400" lvl="1"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React or reply in an aggressive tone.</a:t>
            </a:r>
          </a:p>
          <a:p>
            <a:pPr marL="914400" lvl="1" indent="-457200" algn="just">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Detail information about the dangerous information.</a:t>
            </a:r>
          </a:p>
          <a:p>
            <a:pPr marL="457200" indent="-457200"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One common reason for behaving badly is because of LLM pre-training. LLMs are pre-trained over data from Internet where such language and information appears frequently.</a:t>
            </a:r>
          </a:p>
          <a:p>
            <a:pPr marL="914400" lvl="1" indent="-457200" algn="just">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2341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3528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LLMs while responding should follow HHH </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360680" y="1798321"/>
            <a:ext cx="11470639" cy="4296792"/>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Ideally, our LLMs are created to provide completions following the human values (HHH). </a:t>
            </a:r>
            <a:r>
              <a:rPr lang="en-US" sz="2800" b="1" dirty="0">
                <a:solidFill>
                  <a:schemeClr val="tx1"/>
                </a:solidFill>
                <a:latin typeface="Times New Roman" panose="02020603050405020304" pitchFamily="18" charset="0"/>
                <a:cs typeface="Times New Roman" panose="02020603050405020304" pitchFamily="18" charset="0"/>
              </a:rPr>
              <a:t>HHH</a:t>
            </a:r>
            <a:r>
              <a:rPr lang="en-US" sz="2800" dirty="0">
                <a:solidFill>
                  <a:schemeClr val="tx1"/>
                </a:solidFill>
                <a:latin typeface="Times New Roman" panose="02020603050405020304" pitchFamily="18" charset="0"/>
                <a:cs typeface="Times New Roman" panose="02020603050405020304" pitchFamily="18" charset="0"/>
              </a:rPr>
              <a:t> are the short form of </a:t>
            </a:r>
            <a:r>
              <a:rPr lang="en-US" sz="2800" b="1" dirty="0">
                <a:solidFill>
                  <a:schemeClr val="tx1"/>
                </a:solidFill>
                <a:latin typeface="Times New Roman" panose="02020603050405020304" pitchFamily="18" charset="0"/>
                <a:cs typeface="Times New Roman" panose="02020603050405020304" pitchFamily="18" charset="0"/>
              </a:rPr>
              <a:t>H</a:t>
            </a:r>
            <a:r>
              <a:rPr lang="en-US" sz="2800" dirty="0">
                <a:solidFill>
                  <a:schemeClr val="tx1"/>
                </a:solidFill>
                <a:latin typeface="Times New Roman" panose="02020603050405020304" pitchFamily="18" charset="0"/>
                <a:cs typeface="Times New Roman" panose="02020603050405020304" pitchFamily="18" charset="0"/>
              </a:rPr>
              <a:t>elpful, </a:t>
            </a:r>
            <a:r>
              <a:rPr lang="en-US" sz="2800" b="1" dirty="0">
                <a:solidFill>
                  <a:schemeClr val="tx1"/>
                </a:solidFill>
                <a:latin typeface="Times New Roman" panose="02020603050405020304" pitchFamily="18" charset="0"/>
                <a:cs typeface="Times New Roman" panose="02020603050405020304" pitchFamily="18" charset="0"/>
              </a:rPr>
              <a:t>H</a:t>
            </a:r>
            <a:r>
              <a:rPr lang="en-US" sz="2800" dirty="0">
                <a:solidFill>
                  <a:schemeClr val="tx1"/>
                </a:solidFill>
                <a:latin typeface="Times New Roman" panose="02020603050405020304" pitchFamily="18" charset="0"/>
                <a:cs typeface="Times New Roman" panose="02020603050405020304" pitchFamily="18" charset="0"/>
              </a:rPr>
              <a:t>onest, </a:t>
            </a:r>
            <a:r>
              <a:rPr lang="en-US" sz="2800" b="1" dirty="0">
                <a:solidFill>
                  <a:schemeClr val="tx1"/>
                </a:solidFill>
                <a:latin typeface="Times New Roman" panose="02020603050405020304" pitchFamily="18" charset="0"/>
                <a:cs typeface="Times New Roman" panose="02020603050405020304" pitchFamily="18" charset="0"/>
              </a:rPr>
              <a:t>H</a:t>
            </a:r>
            <a:r>
              <a:rPr lang="en-US" sz="2800" dirty="0">
                <a:solidFill>
                  <a:schemeClr val="tx1"/>
                </a:solidFill>
                <a:latin typeface="Times New Roman" panose="02020603050405020304" pitchFamily="18" charset="0"/>
                <a:cs typeface="Times New Roman" panose="02020603050405020304" pitchFamily="18" charset="0"/>
              </a:rPr>
              <a:t>armless. These are a set of principles that guide developers in the responsible use of AI.</a:t>
            </a:r>
          </a:p>
          <a:p>
            <a:pPr marL="457200" indent="-457200"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Ideally, LLM is supposed to produce the completions that are helpful, honest and doesn’t lead to harm. That’s how it behaves like Human being.</a:t>
            </a:r>
          </a:p>
        </p:txBody>
      </p:sp>
    </p:spTree>
    <p:extLst>
      <p:ext uri="{BB962C8B-B14F-4D97-AF65-F5344CB8AC3E}">
        <p14:creationId xmlns:p14="http://schemas.microsoft.com/office/powerpoint/2010/main" val="401937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578437" y="4693920"/>
            <a:ext cx="11029617" cy="191933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The power of transformer is it’s ability to learn the relevance and context of all the words within a sentence, i.e. each word can see it’s neighbor and every other word in a sentence. This ability is called as </a:t>
            </a:r>
            <a:r>
              <a:rPr lang="en-US" sz="2800" b="1" dirty="0">
                <a:solidFill>
                  <a:schemeClr val="tx1"/>
                </a:solidFill>
                <a:latin typeface="Times New Roman" panose="02020603050405020304" pitchFamily="18" charset="0"/>
                <a:cs typeface="Times New Roman" panose="02020603050405020304" pitchFamily="18" charset="0"/>
              </a:rPr>
              <a:t>Self Attention.</a:t>
            </a:r>
          </a:p>
        </p:txBody>
      </p:sp>
      <p:pic>
        <p:nvPicPr>
          <p:cNvPr id="7" name="Picture Placeholder 6">
            <a:extLst>
              <a:ext uri="{FF2B5EF4-FFF2-40B4-BE49-F238E27FC236}">
                <a16:creationId xmlns:a16="http://schemas.microsoft.com/office/drawing/2014/main" id="{F26F6484-295B-FA01-986B-6D370E32AB8A}"/>
              </a:ext>
            </a:extLst>
          </p:cNvPr>
          <p:cNvPicPr>
            <a:picLocks noGrp="1" noChangeAspect="1"/>
          </p:cNvPicPr>
          <p:nvPr>
            <p:ph type="pic" idx="1"/>
          </p:nvPr>
        </p:nvPicPr>
        <p:blipFill>
          <a:blip r:embed="rId3"/>
          <a:srcRect t="6809" b="6809"/>
          <a:stretch>
            <a:fillRect/>
          </a:stretch>
        </p:blipFill>
        <p:spPr>
          <a:xfrm>
            <a:off x="447817" y="599725"/>
            <a:ext cx="11290859" cy="3873952"/>
          </a:xfrm>
        </p:spPr>
      </p:pic>
    </p:spTree>
    <p:extLst>
      <p:ext uri="{BB962C8B-B14F-4D97-AF65-F5344CB8AC3E}">
        <p14:creationId xmlns:p14="http://schemas.microsoft.com/office/powerpoint/2010/main" val="12023821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670560" y="1330960"/>
            <a:ext cx="10518550" cy="4342253"/>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Example of models behaving badly</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12800" y="5753082"/>
            <a:ext cx="9997440" cy="73040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360680" y="6145619"/>
            <a:ext cx="11470639" cy="52111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800" dirty="0">
                <a:solidFill>
                  <a:schemeClr val="tx1"/>
                </a:solidFill>
                <a:latin typeface="Times New Roman" panose="02020603050405020304" pitchFamily="18" charset="0"/>
                <a:cs typeface="Times New Roman" panose="02020603050405020304" pitchFamily="18" charset="0"/>
              </a:rPr>
              <a:t>Example of model behaving badly, i.e. violating any of the HHH principle. </a:t>
            </a:r>
          </a:p>
        </p:txBody>
      </p:sp>
    </p:spTree>
    <p:extLst>
      <p:ext uri="{BB962C8B-B14F-4D97-AF65-F5344CB8AC3E}">
        <p14:creationId xmlns:p14="http://schemas.microsoft.com/office/powerpoint/2010/main" val="3704117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837929" y="1330960"/>
            <a:ext cx="10183812" cy="4342253"/>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Solution to bad completions</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753082"/>
            <a:ext cx="9997440" cy="73040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5790249"/>
            <a:ext cx="11995355" cy="52111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800" dirty="0">
                <a:solidFill>
                  <a:schemeClr val="tx1"/>
                </a:solidFill>
                <a:latin typeface="Times New Roman" panose="02020603050405020304" pitchFamily="18" charset="0"/>
                <a:cs typeface="Times New Roman" panose="02020603050405020304" pitchFamily="18" charset="0"/>
              </a:rPr>
              <a:t>To incorporate LLM with the human values, we need to further fine-tune the model with Human Feedback to better align the model with human preferences and increase HHH in completion. It also helps to decrease toxicity and reduce generation of incorrect information.</a:t>
            </a:r>
          </a:p>
        </p:txBody>
      </p:sp>
    </p:spTree>
    <p:extLst>
      <p:ext uri="{BB962C8B-B14F-4D97-AF65-F5344CB8AC3E}">
        <p14:creationId xmlns:p14="http://schemas.microsoft.com/office/powerpoint/2010/main" val="2685024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432797" y="1583486"/>
            <a:ext cx="11129759" cy="4900001"/>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Result of fine tuning with human feedback</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753082"/>
            <a:ext cx="9997440" cy="73040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5790249"/>
            <a:ext cx="11995355" cy="52111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6921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340595" y="1160284"/>
            <a:ext cx="11129759" cy="2766494"/>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24792" y="766276"/>
            <a:ext cx="13014960" cy="112124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Reinforcement Learning with Human feedback (RHLF)</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753082"/>
            <a:ext cx="9997440" cy="73040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4866968"/>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ü"/>
            </a:pPr>
            <a:r>
              <a:rPr lang="en-US" sz="2700" dirty="0">
                <a:solidFill>
                  <a:schemeClr val="tx1"/>
                </a:solidFill>
                <a:latin typeface="Times New Roman" panose="02020603050405020304" pitchFamily="18" charset="0"/>
                <a:cs typeface="Times New Roman" panose="02020603050405020304" pitchFamily="18" charset="0"/>
              </a:rPr>
              <a:t>This technique uses Reinforcement Learning (RL) on the Instruct LLM. RLHF maximizes the usefulness and relevance to prompts, minimizes harm and avoid dangerous content. </a:t>
            </a:r>
          </a:p>
          <a:p>
            <a:pPr marL="457200" indent="-457200" algn="just">
              <a:buFont typeface="Wingdings" panose="05000000000000000000" pitchFamily="2" charset="2"/>
              <a:buChar char="ü"/>
            </a:pPr>
            <a:r>
              <a:rPr lang="en-US" sz="2700" dirty="0">
                <a:solidFill>
                  <a:schemeClr val="tx1"/>
                </a:solidFill>
                <a:latin typeface="Times New Roman" panose="02020603050405020304" pitchFamily="18" charset="0"/>
                <a:cs typeface="Times New Roman" panose="02020603050405020304" pitchFamily="18" charset="0"/>
              </a:rPr>
              <a:t>The exciting applications of RLHF is the </a:t>
            </a:r>
            <a:r>
              <a:rPr lang="en-US" sz="2700" b="1" dirty="0">
                <a:solidFill>
                  <a:schemeClr val="tx1"/>
                </a:solidFill>
                <a:latin typeface="Times New Roman" panose="02020603050405020304" pitchFamily="18" charset="0"/>
                <a:cs typeface="Times New Roman" panose="02020603050405020304" pitchFamily="18" charset="0"/>
              </a:rPr>
              <a:t>personalization of LLM </a:t>
            </a:r>
            <a:r>
              <a:rPr lang="en-US" sz="2700" dirty="0">
                <a:solidFill>
                  <a:schemeClr val="tx1"/>
                </a:solidFill>
                <a:latin typeface="Times New Roman" panose="02020603050405020304" pitchFamily="18" charset="0"/>
                <a:cs typeface="Times New Roman" panose="02020603050405020304" pitchFamily="18" charset="0"/>
              </a:rPr>
              <a:t>where model learns the preferences of each individual user through continuous feedback process. That leads to the Personalized AI Assistant and Individualized learning.</a:t>
            </a:r>
          </a:p>
          <a:p>
            <a:pPr marL="457200" indent="-457200" algn="just">
              <a:buFont typeface="Wingdings" panose="05000000000000000000" pitchFamily="2" charset="2"/>
              <a:buChar char="ü"/>
            </a:pPr>
            <a:endParaRPr lang="en-US" sz="2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98056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1917289" y="1470119"/>
            <a:ext cx="8160775" cy="4302761"/>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What is Reinforcement Learning (RL)?</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1" y="5358582"/>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514350" indent="-514350" algn="ctr">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rPr>
              <a:t>It is a type of ML where agent learns to make decision related to the specific goal by taking actions in environment. It’s objective is to maximize the reward.</a:t>
            </a:r>
          </a:p>
        </p:txBody>
      </p:sp>
    </p:spTree>
    <p:extLst>
      <p:ext uri="{BB962C8B-B14F-4D97-AF65-F5344CB8AC3E}">
        <p14:creationId xmlns:p14="http://schemas.microsoft.com/office/powerpoint/2010/main" val="4851563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1651819" y="1543665"/>
            <a:ext cx="9094839" cy="3742680"/>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What is Reinforcement Learning (RL)?</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1" y="5358582"/>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514350" indent="-514350" algn="ctr">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rPr>
              <a:t>Agents is continuously learning by taking actions a</a:t>
            </a:r>
            <a:r>
              <a:rPr lang="en-US" sz="2800" baseline="-25000" dirty="0">
                <a:solidFill>
                  <a:schemeClr val="tx1"/>
                </a:solidFill>
                <a:latin typeface="Times New Roman" panose="02020603050405020304" pitchFamily="18" charset="0"/>
                <a:cs typeface="Times New Roman" panose="02020603050405020304" pitchFamily="18" charset="0"/>
              </a:rPr>
              <a:t>t </a:t>
            </a:r>
            <a:r>
              <a:rPr lang="en-US" sz="2800" dirty="0">
                <a:solidFill>
                  <a:schemeClr val="tx1"/>
                </a:solidFill>
                <a:latin typeface="Times New Roman" panose="02020603050405020304" pitchFamily="18" charset="0"/>
                <a:cs typeface="Times New Roman" panose="02020603050405020304" pitchFamily="18" charset="0"/>
              </a:rPr>
              <a:t>, observing the change in the environment, receiving reward r</a:t>
            </a:r>
            <a:r>
              <a:rPr lang="en-US" sz="2800" baseline="-25000" dirty="0">
                <a:solidFill>
                  <a:schemeClr val="tx1"/>
                </a:solidFill>
                <a:latin typeface="Times New Roman" panose="02020603050405020304" pitchFamily="18" charset="0"/>
                <a:cs typeface="Times New Roman" panose="02020603050405020304" pitchFamily="18" charset="0"/>
              </a:rPr>
              <a:t>t </a:t>
            </a:r>
            <a:r>
              <a:rPr lang="en-US" sz="2800" dirty="0">
                <a:solidFill>
                  <a:schemeClr val="tx1"/>
                </a:solidFill>
                <a:latin typeface="Times New Roman" panose="02020603050405020304" pitchFamily="18" charset="0"/>
                <a:cs typeface="Times New Roman" panose="02020603050405020304" pitchFamily="18" charset="0"/>
              </a:rPr>
              <a:t> as the outcome of the action. The state </a:t>
            </a:r>
            <a:r>
              <a:rPr lang="en-US" sz="2800" dirty="0" err="1">
                <a:solidFill>
                  <a:schemeClr val="tx1"/>
                </a:solidFill>
                <a:latin typeface="Times New Roman" panose="02020603050405020304" pitchFamily="18" charset="0"/>
                <a:cs typeface="Times New Roman" panose="02020603050405020304" pitchFamily="18" charset="0"/>
              </a:rPr>
              <a:t>s</a:t>
            </a:r>
            <a:r>
              <a:rPr lang="en-US" sz="2800" baseline="-25000" dirty="0" err="1">
                <a:solidFill>
                  <a:schemeClr val="tx1"/>
                </a:solidFill>
                <a:latin typeface="Times New Roman" panose="02020603050405020304" pitchFamily="18" charset="0"/>
                <a:cs typeface="Times New Roman" panose="02020603050405020304" pitchFamily="18" charset="0"/>
              </a:rPr>
              <a:t>t</a:t>
            </a:r>
            <a:r>
              <a:rPr lang="en-US" sz="2800" dirty="0">
                <a:solidFill>
                  <a:schemeClr val="tx1"/>
                </a:solidFill>
                <a:latin typeface="Times New Roman" panose="02020603050405020304" pitchFamily="18" charset="0"/>
                <a:cs typeface="Times New Roman" panose="02020603050405020304" pitchFamily="18" charset="0"/>
              </a:rPr>
              <a:t> </a:t>
            </a:r>
            <a:r>
              <a:rPr lang="en-US" sz="2800" baseline="-25000"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 indicates the current state of the agent.</a:t>
            </a:r>
          </a:p>
        </p:txBody>
      </p:sp>
    </p:spTree>
    <p:extLst>
      <p:ext uri="{BB962C8B-B14F-4D97-AF65-F5344CB8AC3E}">
        <p14:creationId xmlns:p14="http://schemas.microsoft.com/office/powerpoint/2010/main" val="1857613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1450256" y="1642162"/>
            <a:ext cx="9094839" cy="3716420"/>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Example of RL: Tic-Tac-Toe</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98322" y="5560123"/>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r>
              <a:rPr lang="en-US" sz="2800" dirty="0" err="1">
                <a:solidFill>
                  <a:schemeClr val="tx1"/>
                </a:solidFill>
                <a:latin typeface="Times New Roman" panose="02020603050405020304" pitchFamily="18" charset="0"/>
                <a:cs typeface="Times New Roman" panose="02020603050405020304" pitchFamily="18" charset="0"/>
              </a:rPr>
              <a:t>s</a:t>
            </a:r>
            <a:r>
              <a:rPr lang="en-US" sz="2800" baseline="-25000" dirty="0" err="1">
                <a:solidFill>
                  <a:schemeClr val="tx1"/>
                </a:solidFill>
                <a:latin typeface="Times New Roman" panose="02020603050405020304" pitchFamily="18" charset="0"/>
                <a:cs typeface="Times New Roman" panose="02020603050405020304" pitchFamily="18" charset="0"/>
              </a:rPr>
              <a:t>t</a:t>
            </a:r>
            <a:r>
              <a:rPr lang="en-US" sz="2800" baseline="-25000"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 = current configuration of board, a</a:t>
            </a:r>
            <a:r>
              <a:rPr lang="en-US" sz="2800" baseline="-25000" dirty="0">
                <a:solidFill>
                  <a:schemeClr val="tx1"/>
                </a:solidFill>
                <a:latin typeface="Times New Roman" panose="02020603050405020304" pitchFamily="18" charset="0"/>
                <a:cs typeface="Times New Roman" panose="02020603050405020304" pitchFamily="18" charset="0"/>
              </a:rPr>
              <a:t>t = </a:t>
            </a:r>
            <a:r>
              <a:rPr lang="en-US" sz="2800" dirty="0">
                <a:solidFill>
                  <a:schemeClr val="tx1"/>
                </a:solidFill>
                <a:latin typeface="Times New Roman" panose="02020603050405020304" pitchFamily="18" charset="0"/>
                <a:cs typeface="Times New Roman" panose="02020603050405020304" pitchFamily="18" charset="0"/>
              </a:rPr>
              <a:t> all the possible positions a player can chose based on the </a:t>
            </a:r>
            <a:r>
              <a:rPr lang="en-US" sz="2800" dirty="0" err="1">
                <a:solidFill>
                  <a:schemeClr val="tx1"/>
                </a:solidFill>
                <a:latin typeface="Times New Roman" panose="02020603050405020304" pitchFamily="18" charset="0"/>
                <a:cs typeface="Times New Roman" panose="02020603050405020304" pitchFamily="18" charset="0"/>
              </a:rPr>
              <a:t>s</a:t>
            </a:r>
            <a:r>
              <a:rPr lang="en-US" sz="2800" baseline="-25000" dirty="0" err="1">
                <a:solidFill>
                  <a:schemeClr val="tx1"/>
                </a:solidFill>
                <a:latin typeface="Times New Roman" panose="02020603050405020304" pitchFamily="18" charset="0"/>
                <a:cs typeface="Times New Roman" panose="02020603050405020304" pitchFamily="18" charset="0"/>
              </a:rPr>
              <a:t>t</a:t>
            </a:r>
            <a:r>
              <a:rPr lang="en-US" sz="2800" dirty="0" err="1">
                <a:solidFill>
                  <a:schemeClr val="tx1"/>
                </a:solidFill>
                <a:latin typeface="Times New Roman" panose="02020603050405020304" pitchFamily="18" charset="0"/>
                <a:cs typeface="Times New Roman" panose="02020603050405020304" pitchFamily="18" charset="0"/>
              </a:rPr>
              <a:t>.</a:t>
            </a:r>
            <a:r>
              <a:rPr lang="en-US" sz="2800" dirty="0">
                <a:solidFill>
                  <a:schemeClr val="tx1"/>
                </a:solidFill>
                <a:latin typeface="Times New Roman" panose="02020603050405020304" pitchFamily="18" charset="0"/>
                <a:cs typeface="Times New Roman" panose="02020603050405020304" pitchFamily="18" charset="0"/>
              </a:rPr>
              <a:t>  r</a:t>
            </a:r>
            <a:r>
              <a:rPr lang="en-US" sz="2800" baseline="-25000" dirty="0">
                <a:solidFill>
                  <a:schemeClr val="tx1"/>
                </a:solidFill>
                <a:latin typeface="Times New Roman" panose="02020603050405020304" pitchFamily="18" charset="0"/>
                <a:cs typeface="Times New Roman" panose="02020603050405020304" pitchFamily="18" charset="0"/>
              </a:rPr>
              <a:t>t </a:t>
            </a:r>
            <a:r>
              <a:rPr lang="en-US" sz="2800" dirty="0">
                <a:solidFill>
                  <a:schemeClr val="tx1"/>
                </a:solidFill>
                <a:latin typeface="Times New Roman" panose="02020603050405020304" pitchFamily="18" charset="0"/>
                <a:cs typeface="Times New Roman" panose="02020603050405020304" pitchFamily="18" charset="0"/>
              </a:rPr>
              <a:t> = reward after performing a action in environment.</a:t>
            </a:r>
            <a:r>
              <a:rPr lang="en-US" sz="2800" baseline="-25000" dirty="0">
                <a:solidFill>
                  <a:schemeClr val="tx1"/>
                </a:solidFill>
                <a:latin typeface="Times New Roman" panose="02020603050405020304" pitchFamily="18" charset="0"/>
                <a:cs typeface="Times New Roman" panose="02020603050405020304" pitchFamily="18" charset="0"/>
              </a:rPr>
              <a:t> </a:t>
            </a:r>
            <a:endParaRPr lang="en-US" sz="2800" b="1" dirty="0">
              <a:solidFill>
                <a:schemeClr val="tx1"/>
              </a:solidFill>
              <a:latin typeface="Times New Roman" panose="02020603050405020304" pitchFamily="18" charset="0"/>
              <a:cs typeface="Times New Roman" panose="02020603050405020304" pitchFamily="18" charset="0"/>
            </a:endParaRPr>
          </a:p>
          <a:p>
            <a:pPr marL="514350" indent="-514350" algn="ctr">
              <a:buFont typeface="Wingdings" panose="05000000000000000000" pitchFamily="2" charset="2"/>
              <a:buChar char="ü"/>
            </a:pPr>
            <a:endParaRPr lang="en-US" sz="2800"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1053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Example of RL: Tic-Tac-Toe</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2296782"/>
            <a:ext cx="11995355" cy="4561218"/>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The goal of RL here is to make agent learn the optimal policy for a given environment that maximizes the reward.</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Agent make decisions by following a strategy known as </a:t>
            </a:r>
            <a:r>
              <a:rPr lang="en-US" sz="2700" b="1" dirty="0">
                <a:solidFill>
                  <a:schemeClr val="tx1"/>
                </a:solidFill>
                <a:latin typeface="Times New Roman" panose="02020603050405020304" pitchFamily="18" charset="0"/>
                <a:cs typeface="Times New Roman" panose="02020603050405020304" pitchFamily="18" charset="0"/>
              </a:rPr>
              <a:t>RL Policy. </a:t>
            </a:r>
            <a:r>
              <a:rPr lang="en-US" sz="2700" dirty="0">
                <a:solidFill>
                  <a:schemeClr val="tx1"/>
                </a:solidFill>
                <a:latin typeface="Times New Roman" panose="02020603050405020304" pitchFamily="18" charset="0"/>
                <a:cs typeface="Times New Roman" panose="02020603050405020304" pitchFamily="18" charset="0"/>
              </a:rPr>
              <a:t>The agent collects reward r</a:t>
            </a:r>
            <a:r>
              <a:rPr lang="en-US" sz="2700" baseline="-25000" dirty="0">
                <a:solidFill>
                  <a:schemeClr val="tx1"/>
                </a:solidFill>
                <a:latin typeface="Times New Roman" panose="02020603050405020304" pitchFamily="18" charset="0"/>
                <a:cs typeface="Times New Roman" panose="02020603050405020304" pitchFamily="18" charset="0"/>
              </a:rPr>
              <a:t>t </a:t>
            </a:r>
            <a:r>
              <a:rPr lang="en-US" sz="2700" dirty="0">
                <a:solidFill>
                  <a:schemeClr val="tx1"/>
                </a:solidFill>
                <a:latin typeface="Times New Roman" panose="02020603050405020304" pitchFamily="18" charset="0"/>
                <a:cs typeface="Times New Roman" panose="02020603050405020304" pitchFamily="18" charset="0"/>
              </a:rPr>
              <a:t> based on the effectiveness of action in progressing towards the objective(win game). </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Initially, agent takes random action that leas to new state. Agent then proceeds to explore further state through actions. It is an iterative process. As the agent get mature, it uncovers the actions leading to long-term reward.</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Series of actions &amp; corresponding states is called as </a:t>
            </a:r>
            <a:r>
              <a:rPr lang="en-US" sz="2700" b="1" dirty="0">
                <a:solidFill>
                  <a:schemeClr val="tx1"/>
                </a:solidFill>
                <a:latin typeface="Times New Roman" panose="02020603050405020304" pitchFamily="18" charset="0"/>
                <a:cs typeface="Times New Roman" panose="02020603050405020304" pitchFamily="18" charset="0"/>
              </a:rPr>
              <a:t>Playout / Rollout</a:t>
            </a:r>
          </a:p>
          <a:p>
            <a:pPr marL="457200" indent="-457200" algn="just">
              <a:buFont typeface="Wingdings" panose="05000000000000000000" pitchFamily="2" charset="2"/>
              <a:buChar char="§"/>
            </a:pPr>
            <a:endParaRPr lang="en-US" sz="2700" dirty="0">
              <a:solidFill>
                <a:schemeClr val="tx1"/>
              </a:solidFill>
              <a:latin typeface="Times New Roman" panose="02020603050405020304" pitchFamily="18" charset="0"/>
              <a:cs typeface="Times New Roman" panose="02020603050405020304" pitchFamily="18" charset="0"/>
            </a:endParaRPr>
          </a:p>
          <a:p>
            <a:pPr marL="514350" indent="-514350" algn="ctr">
              <a:buFont typeface="Wingdings" panose="05000000000000000000" pitchFamily="2" charset="2"/>
              <a:buChar char="ü"/>
            </a:pPr>
            <a:endParaRPr lang="en-US" sz="2700"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9863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294968" y="1709777"/>
            <a:ext cx="11661058" cy="4887668"/>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Previous Example extending to Fine tune LLMs</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98322" y="5560123"/>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514350" indent="-514350" algn="ctr">
              <a:buFont typeface="Wingdings" panose="05000000000000000000" pitchFamily="2" charset="2"/>
              <a:buChar char="ü"/>
            </a:pPr>
            <a:endParaRPr lang="en-US" sz="2800"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680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Previous Example extending to Fine tune LLMs</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1581780"/>
            <a:ext cx="11995355" cy="500583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The agent policy or objective of performing RL on Instruct LLM is to generate text that is perceived as being aligned with human preferences(HHH).</a:t>
            </a:r>
            <a:endParaRPr lang="en-US" sz="2700" baseline="-250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Here, the environment is the context window for your model.</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State </a:t>
            </a:r>
            <a:r>
              <a:rPr lang="en-US" sz="2700" dirty="0" err="1">
                <a:solidFill>
                  <a:schemeClr val="tx1"/>
                </a:solidFill>
                <a:latin typeface="Times New Roman" panose="02020603050405020304" pitchFamily="18" charset="0"/>
                <a:cs typeface="Times New Roman" panose="02020603050405020304" pitchFamily="18" charset="0"/>
              </a:rPr>
              <a:t>s</a:t>
            </a:r>
            <a:r>
              <a:rPr lang="en-US" sz="2700" baseline="-25000" dirty="0" err="1">
                <a:solidFill>
                  <a:schemeClr val="tx1"/>
                </a:solidFill>
                <a:latin typeface="Times New Roman" panose="02020603050405020304" pitchFamily="18" charset="0"/>
                <a:cs typeface="Times New Roman" panose="02020603050405020304" pitchFamily="18" charset="0"/>
              </a:rPr>
              <a:t>t</a:t>
            </a:r>
            <a:r>
              <a:rPr lang="en-US" sz="2700" baseline="-25000" dirty="0">
                <a:solidFill>
                  <a:schemeClr val="tx1"/>
                </a:solidFill>
                <a:latin typeface="Times New Roman" panose="02020603050405020304" pitchFamily="18" charset="0"/>
                <a:cs typeface="Times New Roman" panose="02020603050405020304" pitchFamily="18" charset="0"/>
              </a:rPr>
              <a:t> </a:t>
            </a:r>
            <a:r>
              <a:rPr lang="en-US" sz="2700" dirty="0">
                <a:solidFill>
                  <a:schemeClr val="tx1"/>
                </a:solidFill>
                <a:latin typeface="Times New Roman" panose="02020603050405020304" pitchFamily="18" charset="0"/>
                <a:cs typeface="Times New Roman" panose="02020603050405020304" pitchFamily="18" charset="0"/>
              </a:rPr>
              <a:t> = current context (the state model considers before taking actions i.e. any text inside context window)</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Action a</a:t>
            </a:r>
            <a:r>
              <a:rPr lang="en-US" sz="2700" baseline="-25000" dirty="0">
                <a:solidFill>
                  <a:schemeClr val="tx1"/>
                </a:solidFill>
                <a:latin typeface="Times New Roman" panose="02020603050405020304" pitchFamily="18" charset="0"/>
                <a:cs typeface="Times New Roman" panose="02020603050405020304" pitchFamily="18" charset="0"/>
              </a:rPr>
              <a:t>t</a:t>
            </a:r>
            <a:r>
              <a:rPr lang="en-US" sz="2700" dirty="0">
                <a:solidFill>
                  <a:schemeClr val="tx1"/>
                </a:solidFill>
                <a:latin typeface="Times New Roman" panose="02020603050405020304" pitchFamily="18" charset="0"/>
                <a:cs typeface="Times New Roman" panose="02020603050405020304" pitchFamily="18" charset="0"/>
              </a:rPr>
              <a:t> = act of generating text / sentence. The action space consists of all the possible tokens that model could choose from to generate text. The action to be taken depends on the prompt in context window &amp; vocabulary space.</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Reward r</a:t>
            </a:r>
            <a:r>
              <a:rPr lang="en-US" sz="2700" baseline="-25000" dirty="0">
                <a:solidFill>
                  <a:schemeClr val="tx1"/>
                </a:solidFill>
                <a:latin typeface="Times New Roman" panose="02020603050405020304" pitchFamily="18" charset="0"/>
                <a:cs typeface="Times New Roman" panose="02020603050405020304" pitchFamily="18" charset="0"/>
              </a:rPr>
              <a:t>t</a:t>
            </a:r>
            <a:r>
              <a:rPr lang="en-US" sz="2700" dirty="0">
                <a:solidFill>
                  <a:schemeClr val="tx1"/>
                </a:solidFill>
                <a:latin typeface="Times New Roman" panose="02020603050405020304" pitchFamily="18" charset="0"/>
                <a:cs typeface="Times New Roman" panose="02020603050405020304" pitchFamily="18" charset="0"/>
              </a:rPr>
              <a:t> = how close the completion generated with human feedback.</a:t>
            </a:r>
          </a:p>
          <a:p>
            <a:pPr marL="457200"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Here , the sequence of actions and states is called as </a:t>
            </a:r>
            <a:r>
              <a:rPr lang="en-US" sz="2700" b="1" dirty="0">
                <a:solidFill>
                  <a:schemeClr val="tx1"/>
                </a:solidFill>
                <a:latin typeface="Times New Roman" panose="02020603050405020304" pitchFamily="18" charset="0"/>
                <a:cs typeface="Times New Roman" panose="02020603050405020304" pitchFamily="18" charset="0"/>
              </a:rPr>
              <a:t>Rollout</a:t>
            </a:r>
            <a:r>
              <a:rPr lang="en-US" sz="2700" dirty="0">
                <a:solidFill>
                  <a:schemeClr val="tx1"/>
                </a:solidFill>
                <a:latin typeface="Times New Roman" panose="02020603050405020304" pitchFamily="18" charset="0"/>
                <a:cs typeface="Times New Roman" panose="02020603050405020304" pitchFamily="18" charset="0"/>
              </a:rPr>
              <a:t> instead of Playout.</a:t>
            </a:r>
          </a:p>
        </p:txBody>
      </p:sp>
    </p:spTree>
    <p:extLst>
      <p:ext uri="{BB962C8B-B14F-4D97-AF65-F5344CB8AC3E}">
        <p14:creationId xmlns:p14="http://schemas.microsoft.com/office/powerpoint/2010/main" val="110164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8188960" y="1046480"/>
            <a:ext cx="3104134" cy="500797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All the relationships (as shown in the previous slide) between words are assigned the attention weights to learn them during training. The above image illustrate the attention weights between each and every word. This is also called </a:t>
            </a:r>
            <a:r>
              <a:rPr lang="en-US" sz="2800" b="1" dirty="0">
                <a:solidFill>
                  <a:schemeClr val="tx1"/>
                </a:solidFill>
                <a:latin typeface="Times New Roman" panose="02020603050405020304" pitchFamily="18" charset="0"/>
                <a:cs typeface="Times New Roman" panose="02020603050405020304" pitchFamily="18" charset="0"/>
              </a:rPr>
              <a:t>Attention map.</a:t>
            </a:r>
            <a:r>
              <a:rPr lang="en-US" sz="2800" dirty="0">
                <a:solidFill>
                  <a:schemeClr val="tx1"/>
                </a:solidFill>
                <a:latin typeface="Times New Roman" panose="02020603050405020304" pitchFamily="18" charset="0"/>
                <a:cs typeface="Times New Roman" panose="02020603050405020304" pitchFamily="18" charset="0"/>
              </a:rPr>
              <a:t> </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E2D0466C-2CB1-7572-9C3D-72F9A9000632}"/>
              </a:ext>
            </a:extLst>
          </p:cNvPr>
          <p:cNvPicPr>
            <a:picLocks noGrp="1" noChangeAspect="1"/>
          </p:cNvPicPr>
          <p:nvPr>
            <p:ph type="pic" idx="1"/>
          </p:nvPr>
        </p:nvPicPr>
        <p:blipFill>
          <a:blip r:embed="rId3"/>
          <a:srcRect l="5494" r="5494"/>
          <a:stretch>
            <a:fillRect/>
          </a:stretch>
        </p:blipFill>
        <p:spPr>
          <a:xfrm>
            <a:off x="583946" y="600075"/>
            <a:ext cx="7324725" cy="6257925"/>
          </a:xfrm>
        </p:spPr>
      </p:pic>
    </p:spTree>
    <p:extLst>
      <p:ext uri="{BB962C8B-B14F-4D97-AF65-F5344CB8AC3E}">
        <p14:creationId xmlns:p14="http://schemas.microsoft.com/office/powerpoint/2010/main" val="36723599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83ADE-C592-1893-7E2F-CDD3EB545679}"/>
              </a:ext>
            </a:extLst>
          </p:cNvPr>
          <p:cNvPicPr>
            <a:picLocks noChangeAspect="1"/>
          </p:cNvPicPr>
          <p:nvPr/>
        </p:nvPicPr>
        <p:blipFill>
          <a:blip r:embed="rId3"/>
          <a:srcRect/>
          <a:stretch/>
        </p:blipFill>
        <p:spPr>
          <a:xfrm>
            <a:off x="642590" y="1709777"/>
            <a:ext cx="10965814" cy="4887668"/>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85344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Determining Reward is Challenging!</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98322" y="5560123"/>
            <a:ext cx="11995355" cy="14443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514350" indent="-514350" algn="ctr">
              <a:buFont typeface="Wingdings" panose="05000000000000000000" pitchFamily="2" charset="2"/>
              <a:buChar char="ü"/>
            </a:pPr>
            <a:endParaRPr lang="en-US" sz="2800"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4513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Determining Reward is Challenging!</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1581780"/>
            <a:ext cx="11995355" cy="500583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914400" lvl="1"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A human evaluate all of the completions against some metric, for instance, the completion is toxic or not, represented as scalars 0 or 1. After this, LLM weights are updated to maximize the reward. However, this is time consuming and expensive.</a:t>
            </a:r>
          </a:p>
          <a:p>
            <a:pPr marL="914400" lvl="1" indent="-457200" algn="just">
              <a:buFont typeface="Wingdings" panose="05000000000000000000" pitchFamily="2" charset="2"/>
              <a:buChar char="§"/>
            </a:pPr>
            <a:r>
              <a:rPr lang="en-US" sz="2700" dirty="0">
                <a:solidFill>
                  <a:schemeClr val="tx1"/>
                </a:solidFill>
                <a:latin typeface="Times New Roman" panose="02020603050405020304" pitchFamily="18" charset="0"/>
                <a:cs typeface="Times New Roman" panose="02020603050405020304" pitchFamily="18" charset="0"/>
              </a:rPr>
              <a:t>Alternative to that is to use additional model known as </a:t>
            </a:r>
            <a:r>
              <a:rPr lang="en-US" sz="2700" b="1" dirty="0">
                <a:solidFill>
                  <a:schemeClr val="tx1"/>
                </a:solidFill>
                <a:latin typeface="Times New Roman" panose="02020603050405020304" pitchFamily="18" charset="0"/>
                <a:cs typeface="Times New Roman" panose="02020603050405020304" pitchFamily="18" charset="0"/>
              </a:rPr>
              <a:t>Reward Model </a:t>
            </a:r>
            <a:r>
              <a:rPr lang="en-US" sz="2700" dirty="0">
                <a:solidFill>
                  <a:schemeClr val="tx1"/>
                </a:solidFill>
                <a:latin typeface="Times New Roman" panose="02020603050405020304" pitchFamily="18" charset="0"/>
                <a:cs typeface="Times New Roman" panose="02020603050405020304" pitchFamily="18" charset="0"/>
              </a:rPr>
              <a:t>to classify the outputs of LLM and evaluate the degree of alignment. This Reward model is trained by giving smaller no. of examples.</a:t>
            </a:r>
          </a:p>
          <a:p>
            <a:pPr marL="914400" lvl="1" indent="-457200" algn="just">
              <a:buFont typeface="Wingdings" panose="05000000000000000000" pitchFamily="2" charset="2"/>
              <a:buChar char="§"/>
            </a:pPr>
            <a:r>
              <a:rPr lang="en-US" sz="2700" b="1" dirty="0">
                <a:solidFill>
                  <a:schemeClr val="tx1"/>
                </a:solidFill>
                <a:latin typeface="Times New Roman" panose="02020603050405020304" pitchFamily="18" charset="0"/>
                <a:cs typeface="Times New Roman" panose="02020603050405020304" pitchFamily="18" charset="0"/>
              </a:rPr>
              <a:t>Reward Model </a:t>
            </a:r>
            <a:r>
              <a:rPr lang="en-US" sz="2700" dirty="0">
                <a:solidFill>
                  <a:schemeClr val="tx1"/>
                </a:solidFill>
                <a:latin typeface="Times New Roman" panose="02020603050405020304" pitchFamily="18" charset="0"/>
                <a:cs typeface="Times New Roman" panose="02020603050405020304" pitchFamily="18" charset="0"/>
              </a:rPr>
              <a:t> is the central component of RL which encodes all the preferences that have been learned from human feedback and update model’s parameters over many iterations.</a:t>
            </a:r>
            <a:endParaRPr lang="en-US" sz="27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33201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BB1F5-1EE3-B5F7-0E80-E15A13F7B60D}"/>
              </a:ext>
            </a:extLst>
          </p:cNvPr>
          <p:cNvPicPr>
            <a:picLocks noChangeAspect="1"/>
          </p:cNvPicPr>
          <p:nvPr/>
        </p:nvPicPr>
        <p:blipFill>
          <a:blip r:embed="rId3"/>
          <a:stretch>
            <a:fillRect/>
          </a:stretch>
        </p:blipFill>
        <p:spPr>
          <a:xfrm>
            <a:off x="376446" y="1148390"/>
            <a:ext cx="10920406" cy="4610500"/>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Fine tune with RLHF</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0" y="5358582"/>
            <a:ext cx="11995355" cy="136043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700" dirty="0">
                <a:solidFill>
                  <a:schemeClr val="tx1"/>
                </a:solidFill>
                <a:latin typeface="Times New Roman" panose="02020603050405020304" pitchFamily="18" charset="0"/>
                <a:cs typeface="Times New Roman" panose="02020603050405020304" pitchFamily="18" charset="0"/>
              </a:rPr>
              <a:t>1) Select the model to start working with and </a:t>
            </a:r>
            <a:r>
              <a:rPr lang="en-US" sz="2700" b="1" dirty="0">
                <a:solidFill>
                  <a:schemeClr val="tx1"/>
                </a:solidFill>
                <a:latin typeface="Times New Roman" panose="02020603050405020304" pitchFamily="18" charset="0"/>
                <a:cs typeface="Times New Roman" panose="02020603050405020304" pitchFamily="18" charset="0"/>
              </a:rPr>
              <a:t>prepare the dataset </a:t>
            </a:r>
            <a:r>
              <a:rPr lang="en-US" sz="2700" dirty="0">
                <a:solidFill>
                  <a:schemeClr val="tx1"/>
                </a:solidFill>
                <a:latin typeface="Times New Roman" panose="02020603050405020304" pitchFamily="18" charset="0"/>
                <a:cs typeface="Times New Roman" panose="02020603050405020304" pitchFamily="18" charset="0"/>
              </a:rPr>
              <a:t>for Human Feedback. Usually starts with the Instruct model that has fine-tuned across multiple tasks. Use multiple prompts from the prompt dataset and your model generates set of completions.</a:t>
            </a:r>
            <a:endParaRPr lang="en-US" sz="27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1351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BB1F5-1EE3-B5F7-0E80-E15A13F7B60D}"/>
              </a:ext>
            </a:extLst>
          </p:cNvPr>
          <p:cNvPicPr>
            <a:picLocks noChangeAspect="1"/>
          </p:cNvPicPr>
          <p:nvPr/>
        </p:nvPicPr>
        <p:blipFill>
          <a:blip r:embed="rId3"/>
          <a:srcRect/>
          <a:stretch/>
        </p:blipFill>
        <p:spPr>
          <a:xfrm>
            <a:off x="565168" y="1047111"/>
            <a:ext cx="10920406" cy="3898516"/>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Fine tune with RLHF</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431123" y="5240819"/>
            <a:ext cx="11995355" cy="136043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2) </a:t>
            </a:r>
            <a:r>
              <a:rPr lang="en-US" sz="2400" b="1" dirty="0">
                <a:solidFill>
                  <a:schemeClr val="tx1"/>
                </a:solidFill>
                <a:latin typeface="Times New Roman" panose="02020603050405020304" pitchFamily="18" charset="0"/>
                <a:cs typeface="Times New Roman" panose="02020603050405020304" pitchFamily="18" charset="0"/>
              </a:rPr>
              <a:t>Collect feedback from human labelers </a:t>
            </a:r>
            <a:r>
              <a:rPr lang="en-US" sz="2400" dirty="0">
                <a:solidFill>
                  <a:schemeClr val="tx1"/>
                </a:solidFill>
                <a:latin typeface="Times New Roman" panose="02020603050405020304" pitchFamily="18" charset="0"/>
                <a:cs typeface="Times New Roman" panose="02020603050405020304" pitchFamily="18" charset="0"/>
              </a:rPr>
              <a:t>over the prompt completions sets that has created by Instruct LLM &amp;define your alignment criteria. The image clearly represents the feedback from three human labeler that rank the all three completions from the most helpful completion to the least helpful. The third labeler is disagree with the previous two completely.  </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759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BB1F5-1EE3-B5F7-0E80-E15A13F7B60D}"/>
              </a:ext>
            </a:extLst>
          </p:cNvPr>
          <p:cNvPicPr>
            <a:picLocks noChangeAspect="1"/>
          </p:cNvPicPr>
          <p:nvPr/>
        </p:nvPicPr>
        <p:blipFill>
          <a:blip r:embed="rId3"/>
          <a:srcRect/>
          <a:stretch/>
        </p:blipFill>
        <p:spPr>
          <a:xfrm>
            <a:off x="-19665" y="1750142"/>
            <a:ext cx="6302478" cy="4733346"/>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Fine tune with RLHF</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5771536" y="1838632"/>
            <a:ext cx="6302478" cy="440269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3) Generally, when the human labelers has completely different ranking from each other, it may because the instructions given to them aren’t clear. They may skip some of the aspects that need to consider. Therefore, </a:t>
            </a:r>
            <a:r>
              <a:rPr lang="en-US" sz="2400" b="1" dirty="0">
                <a:solidFill>
                  <a:schemeClr val="tx1"/>
                </a:solidFill>
                <a:latin typeface="Times New Roman" panose="02020603050405020304" pitchFamily="18" charset="0"/>
                <a:cs typeface="Times New Roman" panose="02020603050405020304" pitchFamily="18" charset="0"/>
              </a:rPr>
              <a:t>clarify the instructions</a:t>
            </a:r>
            <a:r>
              <a:rPr lang="en-US" sz="2400" dirty="0">
                <a:solidFill>
                  <a:schemeClr val="tx1"/>
                </a:solidFill>
                <a:latin typeface="Times New Roman" panose="02020603050405020304" pitchFamily="18" charset="0"/>
                <a:cs typeface="Times New Roman" panose="02020603050405020304" pitchFamily="18" charset="0"/>
              </a:rPr>
              <a:t> and provide them to make it understand before doing ranking. This makes a big difference in the quality of feedback you obtain. The highlighted portion in the image, provides the labelers the clear and straight forward instructions to carry out the task.</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50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BB1F5-1EE3-B5F7-0E80-E15A13F7B60D}"/>
              </a:ext>
            </a:extLst>
          </p:cNvPr>
          <p:cNvPicPr>
            <a:picLocks noChangeAspect="1"/>
          </p:cNvPicPr>
          <p:nvPr/>
        </p:nvPicPr>
        <p:blipFill>
          <a:blip r:embed="rId3"/>
          <a:srcRect/>
          <a:stretch/>
        </p:blipFill>
        <p:spPr>
          <a:xfrm>
            <a:off x="506175" y="1680103"/>
            <a:ext cx="10920406" cy="2596929"/>
          </a:xfrm>
          <a:prstGeom prst="rect">
            <a:avLst/>
          </a:prstGeom>
        </p:spPr>
      </p:pic>
      <p:sp>
        <p:nvSpPr>
          <p:cNvPr id="2" name="Text Placeholder 22">
            <a:extLst>
              <a:ext uri="{FF2B5EF4-FFF2-40B4-BE49-F238E27FC236}">
                <a16:creationId xmlns:a16="http://schemas.microsoft.com/office/drawing/2014/main" id="{859FAFBD-207F-2B35-DCDA-79585939871E}"/>
              </a:ext>
            </a:extLst>
          </p:cNvPr>
          <p:cNvSpPr txBox="1">
            <a:spLocks/>
          </p:cNvSpPr>
          <p:nvPr/>
        </p:nvSpPr>
        <p:spPr>
          <a:xfrm>
            <a:off x="-314960" y="616678"/>
            <a:ext cx="13014960" cy="106342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Fine tune with RLHF</a:t>
            </a:r>
          </a:p>
        </p:txBody>
      </p:sp>
      <p:sp>
        <p:nvSpPr>
          <p:cNvPr id="3" name="Text Placeholder 22">
            <a:extLst>
              <a:ext uri="{FF2B5EF4-FFF2-40B4-BE49-F238E27FC236}">
                <a16:creationId xmlns:a16="http://schemas.microsoft.com/office/drawing/2014/main" id="{96866767-B7AE-0711-6912-1B196309C84B}"/>
              </a:ext>
            </a:extLst>
          </p:cNvPr>
          <p:cNvSpPr txBox="1">
            <a:spLocks/>
          </p:cNvSpPr>
          <p:nvPr/>
        </p:nvSpPr>
        <p:spPr>
          <a:xfrm>
            <a:off x="837929" y="5358582"/>
            <a:ext cx="9997440" cy="112490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22">
            <a:extLst>
              <a:ext uri="{FF2B5EF4-FFF2-40B4-BE49-F238E27FC236}">
                <a16:creationId xmlns:a16="http://schemas.microsoft.com/office/drawing/2014/main" id="{8E541A2B-365D-277F-F6E8-AA0F7B272539}"/>
              </a:ext>
            </a:extLst>
          </p:cNvPr>
          <p:cNvSpPr txBox="1">
            <a:spLocks/>
          </p:cNvSpPr>
          <p:nvPr/>
        </p:nvSpPr>
        <p:spPr>
          <a:xfrm>
            <a:off x="-116490" y="4125174"/>
            <a:ext cx="12308490" cy="246681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just"/>
            <a:r>
              <a:rPr lang="en-US" sz="2400" dirty="0">
                <a:solidFill>
                  <a:schemeClr val="tx1"/>
                </a:solidFill>
                <a:latin typeface="Times New Roman" panose="02020603050405020304" pitchFamily="18" charset="0"/>
                <a:cs typeface="Times New Roman" panose="02020603050405020304" pitchFamily="18" charset="0"/>
              </a:rPr>
              <a:t>4) Once the assessment is completed by human labelers, you have got all the data to train reward model. Before that, convert rank data into pairwise comparisons of completion. If N completions are generated per prompt, the no of possible pairs for completions are </a:t>
            </a:r>
            <a:r>
              <a:rPr lang="en-US" sz="2400" baseline="30000" dirty="0">
                <a:solidFill>
                  <a:schemeClr val="tx1"/>
                </a:solidFill>
                <a:latin typeface="Times New Roman" panose="02020603050405020304" pitchFamily="18" charset="0"/>
                <a:cs typeface="Times New Roman" panose="02020603050405020304" pitchFamily="18" charset="0"/>
              </a:rPr>
              <a:t>N</a:t>
            </a:r>
            <a:r>
              <a:rPr lang="en-US" sz="2400" dirty="0">
                <a:solidFill>
                  <a:schemeClr val="tx1"/>
                </a:solidFill>
                <a:latin typeface="Times New Roman" panose="02020603050405020304" pitchFamily="18" charset="0"/>
                <a:cs typeface="Times New Roman" panose="02020603050405020304" pitchFamily="18" charset="0"/>
              </a:rPr>
              <a:t>C</a:t>
            </a:r>
            <a:r>
              <a:rPr lang="en-US" sz="2400" baseline="-25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All choices of completion pairs are classified as 0 or 1. Assign 1 for preferred response and 0 for less preferred one. It is noted that Reward model thinks always the preferred outcome </a:t>
            </a:r>
            <a:r>
              <a:rPr lang="en-US" sz="2400" dirty="0" err="1">
                <a:solidFill>
                  <a:schemeClr val="tx1"/>
                </a:solidFill>
                <a:latin typeface="Times New Roman" panose="02020603050405020304" pitchFamily="18" charset="0"/>
                <a:cs typeface="Times New Roman" panose="02020603050405020304" pitchFamily="18" charset="0"/>
              </a:rPr>
              <a:t>y</a:t>
            </a:r>
            <a:r>
              <a:rPr lang="en-US" sz="2400" baseline="-25000" dirty="0" err="1">
                <a:solidFill>
                  <a:schemeClr val="tx1"/>
                </a:solidFill>
                <a:latin typeface="Times New Roman" panose="02020603050405020304" pitchFamily="18" charset="0"/>
                <a:cs typeface="Times New Roman" panose="02020603050405020304" pitchFamily="18" charset="0"/>
              </a:rPr>
              <a:t>j</a:t>
            </a:r>
            <a:r>
              <a:rPr lang="en-US" sz="2400" dirty="0">
                <a:solidFill>
                  <a:schemeClr val="tx1"/>
                </a:solidFill>
                <a:latin typeface="Times New Roman" panose="02020603050405020304" pitchFamily="18" charset="0"/>
                <a:cs typeface="Times New Roman" panose="02020603050405020304" pitchFamily="18" charset="0"/>
              </a:rPr>
              <a:t> comes first so, re-order the pairs to help the reward model for training.</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72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The architecture of transformer is shown in the image. It consists of </a:t>
            </a:r>
            <a:r>
              <a:rPr lang="en-US" sz="2800" b="1" dirty="0">
                <a:solidFill>
                  <a:schemeClr val="tx1"/>
                </a:solidFill>
                <a:latin typeface="Times New Roman" panose="02020603050405020304" pitchFamily="18" charset="0"/>
                <a:cs typeface="Times New Roman" panose="02020603050405020304" pitchFamily="18" charset="0"/>
              </a:rPr>
              <a:t>Encoder</a:t>
            </a:r>
            <a:r>
              <a:rPr lang="en-US" sz="2800" dirty="0">
                <a:solidFill>
                  <a:schemeClr val="tx1"/>
                </a:solidFill>
                <a:latin typeface="Times New Roman" panose="02020603050405020304" pitchFamily="18" charset="0"/>
                <a:cs typeface="Times New Roman" panose="02020603050405020304" pitchFamily="18" charset="0"/>
              </a:rPr>
              <a:t> and </a:t>
            </a:r>
            <a:r>
              <a:rPr lang="en-US" sz="2800" b="1" dirty="0">
                <a:solidFill>
                  <a:schemeClr val="tx1"/>
                </a:solidFill>
                <a:latin typeface="Times New Roman" panose="02020603050405020304" pitchFamily="18" charset="0"/>
                <a:cs typeface="Times New Roman" panose="02020603050405020304" pitchFamily="18" charset="0"/>
              </a:rPr>
              <a:t>Decoder</a:t>
            </a:r>
            <a:r>
              <a:rPr lang="en-US" sz="2800" dirty="0">
                <a:solidFill>
                  <a:schemeClr val="tx1"/>
                </a:solidFill>
                <a:latin typeface="Times New Roman" panose="02020603050405020304" pitchFamily="18" charset="0"/>
                <a:cs typeface="Times New Roman" panose="02020603050405020304" pitchFamily="18" charset="0"/>
              </a:rPr>
              <a:t> module that works in conjunction. Let’s see the overall process of how a transformer carry out a specific task.</a:t>
            </a:r>
          </a:p>
        </p:txBody>
      </p:sp>
      <p:pic>
        <p:nvPicPr>
          <p:cNvPr id="29" name="Picture Placeholder 28">
            <a:extLst>
              <a:ext uri="{FF2B5EF4-FFF2-40B4-BE49-F238E27FC236}">
                <a16:creationId xmlns:a16="http://schemas.microsoft.com/office/drawing/2014/main" id="{21B5B6E4-7980-1772-00A5-7C087E6D4DAB}"/>
              </a:ext>
            </a:extLst>
          </p:cNvPr>
          <p:cNvPicPr preferRelativeResize="0">
            <a:picLocks noGrp="1"/>
          </p:cNvPicPr>
          <p:nvPr>
            <p:ph type="pic" idx="1"/>
          </p:nvPr>
        </p:nvPicPr>
        <p:blipFill>
          <a:blip r:embed="rId3"/>
          <a:stretch>
            <a:fillRect/>
          </a:stretch>
        </p:blipFill>
        <p:spPr>
          <a:xfrm>
            <a:off x="803868" y="723481"/>
            <a:ext cx="4662435" cy="5697416"/>
          </a:xfrm>
        </p:spPr>
      </p:pic>
    </p:spTree>
    <p:extLst>
      <p:ext uri="{BB962C8B-B14F-4D97-AF65-F5344CB8AC3E}">
        <p14:creationId xmlns:p14="http://schemas.microsoft.com/office/powerpoint/2010/main" val="237818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1) </a:t>
            </a:r>
            <a:r>
              <a:rPr lang="en-US" sz="2800" b="1" dirty="0">
                <a:solidFill>
                  <a:schemeClr val="tx1"/>
                </a:solidFill>
                <a:latin typeface="Times New Roman" panose="02020603050405020304" pitchFamily="18" charset="0"/>
                <a:cs typeface="Times New Roman" panose="02020603050405020304" pitchFamily="18" charset="0"/>
              </a:rPr>
              <a:t>Tokenize</a:t>
            </a:r>
            <a:r>
              <a:rPr lang="en-US" sz="2800" dirty="0">
                <a:solidFill>
                  <a:schemeClr val="tx1"/>
                </a:solidFill>
                <a:latin typeface="Times New Roman" panose="02020603050405020304" pitchFamily="18" charset="0"/>
                <a:cs typeface="Times New Roman" panose="02020603050405020304" pitchFamily="18" charset="0"/>
              </a:rPr>
              <a:t> the words before passing it. Convert words into Token Ids (represents the position if word inside dictionary). You can use any tokenizer but make sure to be consistent with it throughout your use case.</a:t>
            </a:r>
          </a:p>
        </p:txBody>
      </p:sp>
      <p:pic>
        <p:nvPicPr>
          <p:cNvPr id="5" name="Picture Placeholder 4">
            <a:extLst>
              <a:ext uri="{FF2B5EF4-FFF2-40B4-BE49-F238E27FC236}">
                <a16:creationId xmlns:a16="http://schemas.microsoft.com/office/drawing/2014/main" id="{29BC6321-4465-377E-3E68-21F0B1467138}"/>
              </a:ext>
            </a:extLst>
          </p:cNvPr>
          <p:cNvPicPr>
            <a:picLocks noGrp="1" noChangeAspect="1"/>
          </p:cNvPicPr>
          <p:nvPr>
            <p:ph type="pic" idx="1"/>
          </p:nvPr>
        </p:nvPicPr>
        <p:blipFill>
          <a:blip r:embed="rId3"/>
          <a:stretch>
            <a:fillRect/>
          </a:stretch>
        </p:blipFill>
        <p:spPr>
          <a:xfrm>
            <a:off x="589935" y="934065"/>
            <a:ext cx="6282813" cy="5329083"/>
          </a:xfrm>
        </p:spPr>
      </p:pic>
    </p:spTree>
    <p:extLst>
      <p:ext uri="{BB962C8B-B14F-4D97-AF65-F5344CB8AC3E}">
        <p14:creationId xmlns:p14="http://schemas.microsoft.com/office/powerpoint/2010/main" val="916146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2) Pass the tokenize input to the </a:t>
            </a:r>
            <a:r>
              <a:rPr lang="en-US" sz="2800" b="1" dirty="0">
                <a:solidFill>
                  <a:schemeClr val="tx1"/>
                </a:solidFill>
                <a:latin typeface="Times New Roman" panose="02020603050405020304" pitchFamily="18" charset="0"/>
                <a:cs typeface="Times New Roman" panose="02020603050405020304" pitchFamily="18" charset="0"/>
              </a:rPr>
              <a:t>Embedding </a:t>
            </a:r>
            <a:r>
              <a:rPr lang="en-US" sz="2800" dirty="0">
                <a:solidFill>
                  <a:schemeClr val="tx1"/>
                </a:solidFill>
                <a:latin typeface="Times New Roman" panose="02020603050405020304" pitchFamily="18" charset="0"/>
                <a:cs typeface="Times New Roman" panose="02020603050405020304" pitchFamily="18" charset="0"/>
              </a:rPr>
              <a:t>layer which is responsible to convert the tokens into trainable vectors. Each token or embedding vector occupies unique location within the high dimensional embedding space. In the original paper, dimensions of each vector is 512.</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AECCEB7A-8B68-AC5E-1DEC-3445006C6590}"/>
              </a:ext>
            </a:extLst>
          </p:cNvPr>
          <p:cNvPicPr>
            <a:picLocks noGrp="1" noChangeAspect="1"/>
          </p:cNvPicPr>
          <p:nvPr>
            <p:ph type="pic" idx="1"/>
          </p:nvPr>
        </p:nvPicPr>
        <p:blipFill>
          <a:blip r:embed="rId3"/>
          <a:stretch>
            <a:fillRect/>
          </a:stretch>
        </p:blipFill>
        <p:spPr>
          <a:xfrm>
            <a:off x="216310" y="976686"/>
            <a:ext cx="6607277" cy="5345456"/>
          </a:xfrm>
        </p:spPr>
      </p:pic>
    </p:spTree>
    <p:extLst>
      <p:ext uri="{BB962C8B-B14F-4D97-AF65-F5344CB8AC3E}">
        <p14:creationId xmlns:p14="http://schemas.microsoft.com/office/powerpoint/2010/main" val="128924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10" name="Content Placeholder 2">
            <a:extLst>
              <a:ext uri="{FF2B5EF4-FFF2-40B4-BE49-F238E27FC236}">
                <a16:creationId xmlns:a16="http://schemas.microsoft.com/office/drawing/2014/main" id="{1A7B677F-6CD2-BE8D-6C42-938AFB3D39B2}"/>
              </a:ext>
            </a:extLst>
          </p:cNvPr>
          <p:cNvSpPr>
            <a:spLocks noGrp="1"/>
          </p:cNvSpPr>
          <p:nvPr>
            <p:ph idx="1"/>
          </p:nvPr>
        </p:nvSpPr>
        <p:spPr>
          <a:xfrm>
            <a:off x="6121555" y="1948759"/>
            <a:ext cx="6095999" cy="4058751"/>
          </a:xfrm>
        </p:spPr>
        <p:txBody>
          <a:bodyPr anchor="t">
            <a:normAutofit/>
          </a:bodyPr>
          <a:lstStyle/>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Large Language Models (LLM).</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Prompt and Prompt Engineering.</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Lifecycle of Generative AI</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Evaluation Metrics</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Model architectures and pre-training objectives</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Fine Tuning with Instruction prompts</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Fine Tuning with PEFT</a:t>
            </a:r>
          </a:p>
          <a:p>
            <a:pPr marL="342900" indent="-342900">
              <a:buFont typeface="+mj-lt"/>
              <a:buAutoNum type="alphaUcPeriod"/>
            </a:pPr>
            <a:r>
              <a:rPr lang="en-US" sz="2000" dirty="0">
                <a:solidFill>
                  <a:schemeClr val="tx1"/>
                </a:solidFill>
                <a:latin typeface="Times New Roman" panose="02020603050405020304" pitchFamily="18" charset="0"/>
                <a:cs typeface="Times New Roman" panose="02020603050405020304" pitchFamily="18" charset="0"/>
              </a:rPr>
              <a:t>Reinforcement Learning from Human feedback (RLHF)</a:t>
            </a:r>
          </a:p>
          <a:p>
            <a:pPr marL="342900" indent="-342900">
              <a:buFont typeface="+mj-lt"/>
              <a:buAutoNum type="alphaUcPeriod"/>
            </a:pP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lphaUcPeriod"/>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7AF27555-A651-EB2C-2F77-CD55FAE8A3EB}"/>
              </a:ext>
            </a:extLst>
          </p:cNvPr>
          <p:cNvSpPr>
            <a:spLocks noGrp="1"/>
          </p:cNvSpPr>
          <p:nvPr>
            <p:ph type="title"/>
          </p:nvPr>
        </p:nvSpPr>
        <p:spPr>
          <a:xfrm>
            <a:off x="5811519" y="701675"/>
            <a:ext cx="5799456" cy="1014413"/>
          </a:xfrm>
        </p:spPr>
        <p:txBody>
          <a:bodyPr anchor="b">
            <a:normAutofit/>
          </a:bodyPr>
          <a:lstStyle/>
          <a:p>
            <a:pPr algn="ctr"/>
            <a:r>
              <a:rPr lang="en-US" sz="5400" cap="none" dirty="0">
                <a:latin typeface="Times New Roman" panose="02020603050405020304" pitchFamily="18" charset="0"/>
                <a:cs typeface="Times New Roman" panose="02020603050405020304" pitchFamily="18" charset="0"/>
              </a:rPr>
              <a:t>Outline</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16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3)The word embeddings are then encode with the </a:t>
            </a:r>
            <a:r>
              <a:rPr lang="en-US" sz="2800" b="1" dirty="0">
                <a:solidFill>
                  <a:schemeClr val="tx1"/>
                </a:solidFill>
                <a:latin typeface="Times New Roman" panose="02020603050405020304" pitchFamily="18" charset="0"/>
                <a:cs typeface="Times New Roman" panose="02020603050405020304" pitchFamily="18" charset="0"/>
              </a:rPr>
              <a:t>positional encoding. </a:t>
            </a:r>
            <a:r>
              <a:rPr lang="en-US" sz="2800" dirty="0">
                <a:solidFill>
                  <a:schemeClr val="tx1"/>
                </a:solidFill>
                <a:latin typeface="Times New Roman" panose="02020603050405020304" pitchFamily="18" charset="0"/>
                <a:cs typeface="Times New Roman" panose="02020603050405020304" pitchFamily="18" charset="0"/>
              </a:rPr>
              <a:t>By adding positional encoding, you can preserve the information about word order and get the relevance and the position of the word within a sentence.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7A2A9C7E-A801-2A00-1626-0E42DBF51CB2}"/>
              </a:ext>
            </a:extLst>
          </p:cNvPr>
          <p:cNvPicPr>
            <a:picLocks noGrp="1" noChangeAspect="1"/>
          </p:cNvPicPr>
          <p:nvPr>
            <p:ph type="pic" idx="1"/>
          </p:nvPr>
        </p:nvPicPr>
        <p:blipFill>
          <a:blip r:embed="rId3"/>
          <a:stretch>
            <a:fillRect/>
          </a:stretch>
        </p:blipFill>
        <p:spPr>
          <a:xfrm>
            <a:off x="670560" y="794820"/>
            <a:ext cx="5976046" cy="5605980"/>
          </a:xfrm>
        </p:spPr>
      </p:pic>
    </p:spTree>
    <p:extLst>
      <p:ext uri="{BB962C8B-B14F-4D97-AF65-F5344CB8AC3E}">
        <p14:creationId xmlns:p14="http://schemas.microsoft.com/office/powerpoint/2010/main" val="265870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4) Now the input is all set to go for training. Pass the encoded embeddings to the </a:t>
            </a:r>
            <a:r>
              <a:rPr lang="en-US" sz="2800" b="1" dirty="0">
                <a:solidFill>
                  <a:schemeClr val="tx1"/>
                </a:solidFill>
                <a:latin typeface="Times New Roman" panose="02020603050405020304" pitchFamily="18" charset="0"/>
                <a:cs typeface="Times New Roman" panose="02020603050405020304" pitchFamily="18" charset="0"/>
              </a:rPr>
              <a:t>self attention </a:t>
            </a:r>
            <a:r>
              <a:rPr lang="en-US" sz="2800" dirty="0">
                <a:solidFill>
                  <a:schemeClr val="tx1"/>
                </a:solidFill>
                <a:latin typeface="Times New Roman" panose="02020603050405020304" pitchFamily="18" charset="0"/>
                <a:cs typeface="Times New Roman" panose="02020603050405020304" pitchFamily="18" charset="0"/>
              </a:rPr>
              <a:t>module inside Encoder/ Decoder. The attention map allows the model to learn contextual dependencies between words.</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9E16681F-F592-D62B-D4D5-5A66F1C7A376}"/>
              </a:ext>
            </a:extLst>
          </p:cNvPr>
          <p:cNvPicPr>
            <a:picLocks noGrp="1" noChangeAspect="1"/>
          </p:cNvPicPr>
          <p:nvPr>
            <p:ph type="pic" idx="1"/>
          </p:nvPr>
        </p:nvPicPr>
        <p:blipFill>
          <a:blip r:embed="rId3"/>
          <a:stretch>
            <a:fillRect/>
          </a:stretch>
        </p:blipFill>
        <p:spPr>
          <a:xfrm>
            <a:off x="555012" y="1416242"/>
            <a:ext cx="6528694" cy="4454571"/>
          </a:xfrm>
        </p:spPr>
      </p:pic>
    </p:spTree>
    <p:extLst>
      <p:ext uri="{BB962C8B-B14F-4D97-AF65-F5344CB8AC3E}">
        <p14:creationId xmlns:p14="http://schemas.microsoft.com/office/powerpoint/2010/main" val="337169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60045" y="1589863"/>
            <a:ext cx="11357707" cy="5522779"/>
          </a:xfrm>
        </p:spPr>
        <p:txBody>
          <a:bodyPr>
            <a:noAutofit/>
          </a:bodyPr>
          <a:lstStyle/>
          <a:p>
            <a:r>
              <a:rPr lang="en-US" sz="2700" dirty="0">
                <a:solidFill>
                  <a:schemeClr val="tx1"/>
                </a:solidFill>
                <a:latin typeface="Times New Roman" panose="02020603050405020304" pitchFamily="18" charset="0"/>
                <a:cs typeface="Times New Roman" panose="02020603050405020304" pitchFamily="18" charset="0"/>
              </a:rPr>
              <a:t>Multi-headed self attention:</a:t>
            </a:r>
          </a:p>
          <a:p>
            <a:pPr lvl="1"/>
            <a:r>
              <a:rPr lang="en-US" sz="2700" dirty="0">
                <a:solidFill>
                  <a:schemeClr val="tx1"/>
                </a:solidFill>
                <a:latin typeface="Times New Roman" panose="02020603050405020304" pitchFamily="18" charset="0"/>
                <a:cs typeface="Times New Roman" panose="02020603050405020304" pitchFamily="18" charset="0"/>
              </a:rPr>
              <a:t>Applying weights inside attention layer is not happen once. Multiple sets of attention weights are applied to each head and all these heads starts learning in parallel independent to each other.</a:t>
            </a:r>
          </a:p>
          <a:p>
            <a:pPr lvl="1"/>
            <a:r>
              <a:rPr lang="en-US" sz="2700" dirty="0">
                <a:solidFill>
                  <a:schemeClr val="tx1"/>
                </a:solidFill>
                <a:latin typeface="Times New Roman" panose="02020603050405020304" pitchFamily="18" charset="0"/>
                <a:cs typeface="Times New Roman" panose="02020603050405020304" pitchFamily="18" charset="0"/>
              </a:rPr>
              <a:t>No. of attention head varies from model to model but typically, the range is from 12 to 100.</a:t>
            </a:r>
          </a:p>
          <a:p>
            <a:pPr lvl="1"/>
            <a:r>
              <a:rPr lang="en-US" sz="2700" dirty="0">
                <a:solidFill>
                  <a:schemeClr val="tx1"/>
                </a:solidFill>
                <a:latin typeface="Times New Roman" panose="02020603050405020304" pitchFamily="18" charset="0"/>
                <a:cs typeface="Times New Roman" panose="02020603050405020304" pitchFamily="18" charset="0"/>
              </a:rPr>
              <a:t>Each attention head is responsible of learning different aspect of language, for instance, one head might see the relationship between entities while the other focuses in rhyme words and so on.</a:t>
            </a:r>
          </a:p>
          <a:p>
            <a:pPr lvl="1"/>
            <a:r>
              <a:rPr lang="en-US" sz="2700" dirty="0">
                <a:solidFill>
                  <a:schemeClr val="tx1"/>
                </a:solidFill>
                <a:latin typeface="Times New Roman" panose="02020603050405020304" pitchFamily="18" charset="0"/>
                <a:cs typeface="Times New Roman" panose="02020603050405020304" pitchFamily="18" charset="0"/>
              </a:rPr>
              <a:t>You can’t DICTATE this to the model. Weights are initialized randomly and, given time and training data, each head learns different aspects by itself.</a:t>
            </a:r>
          </a:p>
          <a:p>
            <a:pPr lvl="1"/>
            <a:r>
              <a:rPr lang="en-US" sz="2700" dirty="0">
                <a:solidFill>
                  <a:schemeClr val="tx1"/>
                </a:solidFill>
                <a:latin typeface="Times New Roman" panose="02020603050405020304" pitchFamily="18" charset="0"/>
                <a:cs typeface="Times New Roman" panose="02020603050405020304" pitchFamily="18" charset="0"/>
              </a:rPr>
              <a:t>Weights are learned during training and stored in this layer.</a:t>
            </a:r>
          </a:p>
          <a:p>
            <a:pPr lvl="1"/>
            <a:endParaRPr lang="en-US" sz="2800" dirty="0">
              <a:solidFill>
                <a:schemeClr val="tx1"/>
              </a:solidFill>
              <a:latin typeface="Times New Roman" panose="02020603050405020304" pitchFamily="18" charset="0"/>
              <a:cs typeface="Times New Roman" panose="02020603050405020304" pitchFamily="18" charset="0"/>
            </a:endParaRPr>
          </a:p>
          <a:p>
            <a:pPr lvl="1"/>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623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rot="10800000" flipV="1">
            <a:off x="7413523" y="794820"/>
            <a:ext cx="3873909" cy="569741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5)After attention weights are learned, the output is passed towards another component of Encoder/Decoder known as </a:t>
            </a:r>
            <a:r>
              <a:rPr lang="en-US" sz="2800" b="1" dirty="0">
                <a:solidFill>
                  <a:schemeClr val="tx1"/>
                </a:solidFill>
                <a:latin typeface="Times New Roman" panose="02020603050405020304" pitchFamily="18" charset="0"/>
                <a:cs typeface="Times New Roman" panose="02020603050405020304" pitchFamily="18" charset="0"/>
              </a:rPr>
              <a:t>Feed Forward Network. </a:t>
            </a:r>
            <a:r>
              <a:rPr lang="en-US" sz="2800" dirty="0">
                <a:solidFill>
                  <a:schemeClr val="tx1"/>
                </a:solidFill>
                <a:latin typeface="Times New Roman" panose="02020603050405020304" pitchFamily="18" charset="0"/>
                <a:cs typeface="Times New Roman" panose="02020603050405020304" pitchFamily="18" charset="0"/>
              </a:rPr>
              <a:t>The output of this layer is the vector of logits corresponds to each word in the dictionary. </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3616E691-E652-4B81-75A4-58B3A96843E2}"/>
              </a:ext>
            </a:extLst>
          </p:cNvPr>
          <p:cNvPicPr>
            <a:picLocks noGrp="1" noChangeAspect="1"/>
          </p:cNvPicPr>
          <p:nvPr>
            <p:ph type="pic" idx="1"/>
          </p:nvPr>
        </p:nvPicPr>
        <p:blipFill>
          <a:blip r:embed="rId3"/>
          <a:stretch>
            <a:fillRect/>
          </a:stretch>
        </p:blipFill>
        <p:spPr>
          <a:xfrm>
            <a:off x="904568" y="794820"/>
            <a:ext cx="5416951" cy="5851001"/>
          </a:xfrm>
        </p:spPr>
      </p:pic>
    </p:spTree>
    <p:extLst>
      <p:ext uri="{BB962C8B-B14F-4D97-AF65-F5344CB8AC3E}">
        <p14:creationId xmlns:p14="http://schemas.microsoft.com/office/powerpoint/2010/main" val="364405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416689" y="5377597"/>
            <a:ext cx="11925781" cy="1687589"/>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6)The vector of logits are passed to the </a:t>
            </a:r>
            <a:r>
              <a:rPr lang="en-US" sz="2800" b="1" dirty="0" err="1">
                <a:solidFill>
                  <a:schemeClr val="tx1"/>
                </a:solidFill>
                <a:latin typeface="Times New Roman" panose="02020603050405020304" pitchFamily="18" charset="0"/>
                <a:cs typeface="Times New Roman" panose="02020603050405020304" pitchFamily="18" charset="0"/>
              </a:rPr>
              <a:t>Softmax</a:t>
            </a:r>
            <a:r>
              <a:rPr lang="en-US" sz="2800" b="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layer</a:t>
            </a:r>
            <a:r>
              <a:rPr lang="en-US" sz="2800" b="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which is responsible for normalizing the probability score correspond to each token. The token with the highest probability is said to be the </a:t>
            </a:r>
            <a:r>
              <a:rPr lang="en-US" sz="2800" b="1" dirty="0">
                <a:solidFill>
                  <a:schemeClr val="tx1"/>
                </a:solidFill>
                <a:latin typeface="Times New Roman" panose="02020603050405020304" pitchFamily="18" charset="0"/>
                <a:cs typeface="Times New Roman" panose="02020603050405020304" pitchFamily="18" charset="0"/>
              </a:rPr>
              <a:t>most likely predicted token.</a:t>
            </a:r>
          </a:p>
        </p:txBody>
      </p:sp>
      <p:pic>
        <p:nvPicPr>
          <p:cNvPr id="9" name="Picture Placeholder 8">
            <a:extLst>
              <a:ext uri="{FF2B5EF4-FFF2-40B4-BE49-F238E27FC236}">
                <a16:creationId xmlns:a16="http://schemas.microsoft.com/office/drawing/2014/main" id="{CF5451B5-AC1B-B078-4DE8-DBB2A7141391}"/>
              </a:ext>
            </a:extLst>
          </p:cNvPr>
          <p:cNvPicPr>
            <a:picLocks noGrp="1" noChangeAspect="1"/>
          </p:cNvPicPr>
          <p:nvPr>
            <p:ph type="pic" idx="1"/>
          </p:nvPr>
        </p:nvPicPr>
        <p:blipFill>
          <a:blip r:embed="rId3"/>
          <a:stretch>
            <a:fillRect/>
          </a:stretch>
        </p:blipFill>
        <p:spPr>
          <a:xfrm>
            <a:off x="1006997" y="636608"/>
            <a:ext cx="10301469" cy="4641448"/>
          </a:xfrm>
        </p:spPr>
      </p:pic>
    </p:spTree>
    <p:extLst>
      <p:ext uri="{BB962C8B-B14F-4D97-AF65-F5344CB8AC3E}">
        <p14:creationId xmlns:p14="http://schemas.microsoft.com/office/powerpoint/2010/main" val="2136598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BAE1DA3-E9D3-7611-1EB5-11F4671EFD0C}"/>
              </a:ext>
            </a:extLst>
          </p:cNvPr>
          <p:cNvPicPr>
            <a:picLocks noGrp="1" noChangeAspect="1"/>
          </p:cNvPicPr>
          <p:nvPr>
            <p:ph type="pic" idx="1"/>
          </p:nvPr>
        </p:nvPicPr>
        <p:blipFill>
          <a:blip r:embed="rId3"/>
          <a:stretch>
            <a:fillRect/>
          </a:stretch>
        </p:blipFill>
        <p:spPr>
          <a:xfrm>
            <a:off x="542081" y="1348450"/>
            <a:ext cx="11107838" cy="5440100"/>
          </a:xfrm>
        </p:spPr>
      </p:pic>
      <p:sp>
        <p:nvSpPr>
          <p:cNvPr id="8" name="Text Placeholder 2">
            <a:extLst>
              <a:ext uri="{FF2B5EF4-FFF2-40B4-BE49-F238E27FC236}">
                <a16:creationId xmlns:a16="http://schemas.microsoft.com/office/drawing/2014/main" id="{AC069D6D-0C3C-9104-1B63-E633DE8BA34F}"/>
              </a:ext>
            </a:extLst>
          </p:cNvPr>
          <p:cNvSpPr>
            <a:spLocks noGrp="1"/>
          </p:cNvSpPr>
          <p:nvPr>
            <p:ph type="body" sz="half" idx="2"/>
          </p:nvPr>
        </p:nvSpPr>
        <p:spPr>
          <a:xfrm>
            <a:off x="620302" y="688127"/>
            <a:ext cx="11029617" cy="598671"/>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Example: Translation task using Transformer</a:t>
            </a:r>
          </a:p>
        </p:txBody>
      </p:sp>
    </p:spTree>
    <p:extLst>
      <p:ext uri="{BB962C8B-B14F-4D97-AF65-F5344CB8AC3E}">
        <p14:creationId xmlns:p14="http://schemas.microsoft.com/office/powerpoint/2010/main" val="78024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60045" y="1589863"/>
            <a:ext cx="11357707" cy="5522779"/>
          </a:xfrm>
        </p:spPr>
        <p:txBody>
          <a:bodyPr>
            <a:noAutofit/>
          </a:bodyPr>
          <a:lstStyle/>
          <a:p>
            <a:r>
              <a:rPr lang="en-US" sz="2400" b="1" dirty="0">
                <a:solidFill>
                  <a:schemeClr val="tx1"/>
                </a:solidFill>
                <a:latin typeface="Times New Roman" panose="02020603050405020304" pitchFamily="18" charset="0"/>
                <a:cs typeface="Times New Roman" panose="02020603050405020304" pitchFamily="18" charset="0"/>
              </a:rPr>
              <a:t>Example: Translation task using Transformer:</a:t>
            </a:r>
          </a:p>
          <a:p>
            <a:pPr lvl="2"/>
            <a:r>
              <a:rPr lang="en-US" sz="2400" dirty="0">
                <a:solidFill>
                  <a:schemeClr val="tx1"/>
                </a:solidFill>
                <a:latin typeface="Times New Roman" panose="02020603050405020304" pitchFamily="18" charset="0"/>
                <a:cs typeface="Times New Roman" panose="02020603050405020304" pitchFamily="18" charset="0"/>
              </a:rPr>
              <a:t>Tokenize the given text. Pass it to encoder side and generate embeddings, apply attention and feed forward network generated the output.</a:t>
            </a:r>
          </a:p>
          <a:p>
            <a:pPr lvl="2"/>
            <a:r>
              <a:rPr lang="en-US" sz="2400" dirty="0">
                <a:solidFill>
                  <a:schemeClr val="tx1"/>
                </a:solidFill>
                <a:latin typeface="Times New Roman" panose="02020603050405020304" pitchFamily="18" charset="0"/>
                <a:cs typeface="Times New Roman" panose="02020603050405020304" pitchFamily="18" charset="0"/>
              </a:rPr>
              <a:t>This output is said to be the </a:t>
            </a:r>
            <a:r>
              <a:rPr lang="en-US" sz="2400" i="1" dirty="0">
                <a:solidFill>
                  <a:schemeClr val="tx1"/>
                </a:solidFill>
                <a:latin typeface="Times New Roman" panose="02020603050405020304" pitchFamily="18" charset="0"/>
                <a:cs typeface="Times New Roman" panose="02020603050405020304" pitchFamily="18" charset="0"/>
              </a:rPr>
              <a:t>deep understanding of the structure of Input sequence by encoder</a:t>
            </a:r>
            <a:r>
              <a:rPr lang="en-US" sz="2400" dirty="0">
                <a:solidFill>
                  <a:schemeClr val="tx1"/>
                </a:solidFill>
                <a:latin typeface="Times New Roman" panose="02020603050405020304" pitchFamily="18" charset="0"/>
                <a:cs typeface="Times New Roman" panose="02020603050405020304" pitchFamily="18" charset="0"/>
              </a:rPr>
              <a:t>. This encoded representation is inserted in the middle of the decoder to influence the self attention of decoder.</a:t>
            </a:r>
          </a:p>
          <a:p>
            <a:pPr lvl="2"/>
            <a:r>
              <a:rPr lang="en-US" sz="2400" dirty="0">
                <a:solidFill>
                  <a:schemeClr val="tx1"/>
                </a:solidFill>
                <a:latin typeface="Times New Roman" panose="02020603050405020304" pitchFamily="18" charset="0"/>
                <a:cs typeface="Times New Roman" panose="02020603050405020304" pitchFamily="18" charset="0"/>
              </a:rPr>
              <a:t>In parallel, start of sequence token is given to the decoder.  Now decoder learns to predict the next token based on the contextual understanding provided by the encoder and it’s self attention.</a:t>
            </a:r>
          </a:p>
          <a:p>
            <a:pPr lvl="2"/>
            <a:r>
              <a:rPr lang="en-US" sz="2400" dirty="0">
                <a:solidFill>
                  <a:schemeClr val="tx1"/>
                </a:solidFill>
                <a:latin typeface="Times New Roman" panose="02020603050405020304" pitchFamily="18" charset="0"/>
                <a:cs typeface="Times New Roman" panose="02020603050405020304" pitchFamily="18" charset="0"/>
              </a:rPr>
              <a:t>The output of decoder is normalized by </a:t>
            </a:r>
            <a:r>
              <a:rPr lang="en-US" sz="2400" dirty="0" err="1">
                <a:solidFill>
                  <a:schemeClr val="tx1"/>
                </a:solidFill>
                <a:latin typeface="Times New Roman" panose="02020603050405020304" pitchFamily="18" charset="0"/>
                <a:cs typeface="Times New Roman" panose="02020603050405020304" pitchFamily="18" charset="0"/>
              </a:rPr>
              <a:t>softmax</a:t>
            </a:r>
            <a:r>
              <a:rPr lang="en-US" sz="2400" dirty="0">
                <a:solidFill>
                  <a:schemeClr val="tx1"/>
                </a:solidFill>
                <a:latin typeface="Times New Roman" panose="02020603050405020304" pitchFamily="18" charset="0"/>
                <a:cs typeface="Times New Roman" panose="02020603050405020304" pitchFamily="18" charset="0"/>
              </a:rPr>
              <a:t> and the first next word is predicted.</a:t>
            </a:r>
          </a:p>
          <a:p>
            <a:pPr lvl="2"/>
            <a:r>
              <a:rPr lang="en-US" sz="2400" dirty="0">
                <a:solidFill>
                  <a:schemeClr val="tx1"/>
                </a:solidFill>
                <a:latin typeface="Times New Roman" panose="02020603050405020304" pitchFamily="18" charset="0"/>
                <a:cs typeface="Times New Roman" panose="02020603050405020304" pitchFamily="18" charset="0"/>
              </a:rPr>
              <a:t>This process loops back until EOS comes after which the sequence of token IDs and de-tokenize into words using the same tokenizer we use earlier.</a:t>
            </a:r>
          </a:p>
          <a:p>
            <a:pPr marL="630000" lvl="2"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630000" lvl="2" indent="0">
              <a:buNone/>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247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Prompt and Prompt Engineering</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104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52277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We have learned that instruction to the LLM is provided inside the prompt and LLM processes the instruction and produces completion.</a:t>
            </a:r>
          </a:p>
          <a:p>
            <a:r>
              <a:rPr lang="en-US" sz="2800" dirty="0">
                <a:solidFill>
                  <a:schemeClr val="tx1"/>
                </a:solidFill>
                <a:latin typeface="Times New Roman" panose="02020603050405020304" pitchFamily="18" charset="0"/>
                <a:cs typeface="Times New Roman" panose="02020603050405020304" pitchFamily="18" charset="0"/>
              </a:rPr>
              <a:t>The amount of memory available for prompt is </a:t>
            </a:r>
            <a:r>
              <a:rPr lang="en-US" sz="2800" i="1" dirty="0">
                <a:solidFill>
                  <a:schemeClr val="tx1"/>
                </a:solidFill>
                <a:latin typeface="Times New Roman" panose="02020603050405020304" pitchFamily="18" charset="0"/>
                <a:cs typeface="Times New Roman" panose="02020603050405020304" pitchFamily="18" charset="0"/>
              </a:rPr>
              <a:t>context window </a:t>
            </a:r>
            <a:r>
              <a:rPr lang="en-US" sz="2800" dirty="0">
                <a:solidFill>
                  <a:schemeClr val="tx1"/>
                </a:solidFill>
                <a:latin typeface="Times New Roman" panose="02020603050405020304" pitchFamily="18" charset="0"/>
                <a:cs typeface="Times New Roman" panose="02020603050405020304" pitchFamily="18" charset="0"/>
              </a:rPr>
              <a:t>and typically it consist of few words.</a:t>
            </a:r>
          </a:p>
          <a:p>
            <a:r>
              <a:rPr lang="en-US" sz="2800" dirty="0">
                <a:solidFill>
                  <a:schemeClr val="tx1"/>
                </a:solidFill>
                <a:latin typeface="Times New Roman" panose="02020603050405020304" pitchFamily="18" charset="0"/>
                <a:cs typeface="Times New Roman" panose="02020603050405020304" pitchFamily="18" charset="0"/>
              </a:rPr>
              <a:t>One of the challenges of LLM includes scenarios where the developer didn’t get the outcome as desired at first try. What you should do? </a:t>
            </a:r>
          </a:p>
          <a:p>
            <a:r>
              <a:rPr lang="en-US" sz="2800" dirty="0">
                <a:solidFill>
                  <a:schemeClr val="tx1"/>
                </a:solidFill>
                <a:latin typeface="Times New Roman" panose="02020603050405020304" pitchFamily="18" charset="0"/>
                <a:cs typeface="Times New Roman" panose="02020603050405020304" pitchFamily="18" charset="0"/>
              </a:rPr>
              <a:t>You need to modify the language that is written inside prompt several times and crosscheck whether the model behaves in the way you want.</a:t>
            </a:r>
          </a:p>
          <a:p>
            <a:r>
              <a:rPr lang="en-US" sz="2800" dirty="0">
                <a:solidFill>
                  <a:schemeClr val="tx1"/>
                </a:solidFill>
                <a:latin typeface="Times New Roman" panose="02020603050405020304" pitchFamily="18" charset="0"/>
                <a:cs typeface="Times New Roman" panose="02020603050405020304" pitchFamily="18" charset="0"/>
              </a:rPr>
              <a:t>This process of developing and improving the prompt is called </a:t>
            </a:r>
            <a:r>
              <a:rPr lang="en-US" sz="2800" b="1" dirty="0">
                <a:solidFill>
                  <a:schemeClr val="tx1"/>
                </a:solidFill>
                <a:latin typeface="Times New Roman" panose="02020603050405020304" pitchFamily="18" charset="0"/>
                <a:cs typeface="Times New Roman" panose="02020603050405020304" pitchFamily="18" charset="0"/>
              </a:rPr>
              <a:t>Prompt Engineering.</a:t>
            </a:r>
          </a:p>
        </p:txBody>
      </p:sp>
    </p:spTree>
    <p:extLst>
      <p:ext uri="{BB962C8B-B14F-4D97-AF65-F5344CB8AC3E}">
        <p14:creationId xmlns:p14="http://schemas.microsoft.com/office/powerpoint/2010/main" val="3096602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463823" y="4764854"/>
            <a:ext cx="11925781" cy="1687589"/>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The process that includes your input data within prompt is called Zero-shot Inference. Zero-shot inference performs good when LLM is relatively a large model. Smaller LLMs, however, struggle with this.</a:t>
            </a:r>
          </a:p>
        </p:txBody>
      </p:sp>
      <p:pic>
        <p:nvPicPr>
          <p:cNvPr id="5" name="Picture Placeholder 4">
            <a:extLst>
              <a:ext uri="{FF2B5EF4-FFF2-40B4-BE49-F238E27FC236}">
                <a16:creationId xmlns:a16="http://schemas.microsoft.com/office/drawing/2014/main" id="{4E65B13E-E52D-422D-2345-EE4FFEB8C68C}"/>
              </a:ext>
            </a:extLst>
          </p:cNvPr>
          <p:cNvPicPr preferRelativeResize="0">
            <a:picLocks noGrp="1"/>
          </p:cNvPicPr>
          <p:nvPr>
            <p:ph type="pic" idx="1"/>
          </p:nvPr>
        </p:nvPicPr>
        <p:blipFill>
          <a:blip r:embed="rId3"/>
          <a:stretch>
            <a:fillRect/>
          </a:stretch>
        </p:blipFill>
        <p:spPr>
          <a:xfrm>
            <a:off x="727292" y="1052212"/>
            <a:ext cx="10518884" cy="2880360"/>
          </a:xfrm>
        </p:spPr>
      </p:pic>
    </p:spTree>
    <p:extLst>
      <p:ext uri="{BB962C8B-B14F-4D97-AF65-F5344CB8AC3E}">
        <p14:creationId xmlns:p14="http://schemas.microsoft.com/office/powerpoint/2010/main" val="3353980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Large </a:t>
            </a:r>
            <a:br>
              <a:rPr lang="en-US" sz="5400" b="1" cap="none" dirty="0">
                <a:solidFill>
                  <a:schemeClr val="tx1"/>
                </a:solidFill>
                <a:latin typeface="Times New Roman" panose="02020603050405020304" pitchFamily="18" charset="0"/>
                <a:cs typeface="Times New Roman" panose="02020603050405020304" pitchFamily="18" charset="0"/>
              </a:rPr>
            </a:br>
            <a:r>
              <a:rPr lang="en-US" sz="5400" b="1" cap="none" dirty="0">
                <a:solidFill>
                  <a:schemeClr val="tx1"/>
                </a:solidFill>
                <a:latin typeface="Times New Roman" panose="02020603050405020304" pitchFamily="18" charset="0"/>
                <a:cs typeface="Times New Roman" panose="02020603050405020304" pitchFamily="18" charset="0"/>
              </a:rPr>
              <a:t>Language Models</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119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33109" y="4873008"/>
            <a:ext cx="11925781" cy="1687589"/>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In above figure, zero-shot inference has been applied to smaller LLM (completion generated by GPT-2 , an earlier version of ChatGPT(larger LLM)). The smaller model after applying zero-shot, can’t able to identify sentiment correctly.</a:t>
            </a:r>
          </a:p>
        </p:txBody>
      </p:sp>
      <p:pic>
        <p:nvPicPr>
          <p:cNvPr id="6" name="Picture Placeholder 5">
            <a:extLst>
              <a:ext uri="{FF2B5EF4-FFF2-40B4-BE49-F238E27FC236}">
                <a16:creationId xmlns:a16="http://schemas.microsoft.com/office/drawing/2014/main" id="{76F3D0CA-BB11-E7A1-59AF-9AF85E1DBC9E}"/>
              </a:ext>
            </a:extLst>
          </p:cNvPr>
          <p:cNvPicPr preferRelativeResize="0">
            <a:picLocks noGrp="1"/>
          </p:cNvPicPr>
          <p:nvPr>
            <p:ph type="pic" idx="1"/>
          </p:nvPr>
        </p:nvPicPr>
        <p:blipFill>
          <a:blip r:embed="rId3"/>
          <a:stretch>
            <a:fillRect/>
          </a:stretch>
        </p:blipFill>
        <p:spPr>
          <a:xfrm>
            <a:off x="314632" y="1066800"/>
            <a:ext cx="11744258" cy="3131574"/>
          </a:xfrm>
        </p:spPr>
      </p:pic>
    </p:spTree>
    <p:extLst>
      <p:ext uri="{BB962C8B-B14F-4D97-AF65-F5344CB8AC3E}">
        <p14:creationId xmlns:p14="http://schemas.microsoft.com/office/powerpoint/2010/main" val="237511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60278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Since zero-shot inference doesn’t work for smaller LLM. Therefore, researchers are agreed to provide a complete example inside prompt.</a:t>
            </a:r>
          </a:p>
          <a:p>
            <a:r>
              <a:rPr lang="en-US" sz="2800" dirty="0">
                <a:solidFill>
                  <a:schemeClr val="tx1"/>
                </a:solidFill>
                <a:latin typeface="Times New Roman" panose="02020603050405020304" pitchFamily="18" charset="0"/>
                <a:cs typeface="Times New Roman" panose="02020603050405020304" pitchFamily="18" charset="0"/>
              </a:rPr>
              <a:t>Now the prompt start with the example and this longer prompt is sent to the smaller LLM to check how it behaves.</a:t>
            </a:r>
          </a:p>
          <a:p>
            <a:r>
              <a:rPr lang="en-US" sz="2800" dirty="0">
                <a:solidFill>
                  <a:schemeClr val="tx1"/>
                </a:solidFill>
                <a:latin typeface="Times New Roman" panose="02020603050405020304" pitchFamily="18" charset="0"/>
                <a:cs typeface="Times New Roman" panose="02020603050405020304" pitchFamily="18" charset="0"/>
              </a:rPr>
              <a:t>For instance:</a:t>
            </a:r>
          </a:p>
          <a:p>
            <a:pPr marL="1368000" lvl="4" indent="0">
              <a:buNone/>
            </a:pPr>
            <a:r>
              <a:rPr lang="en-US" sz="2200" dirty="0">
                <a:solidFill>
                  <a:schemeClr val="tx1"/>
                </a:solidFill>
                <a:latin typeface="Times New Roman" panose="02020603050405020304" pitchFamily="18" charset="0"/>
                <a:cs typeface="Times New Roman" panose="02020603050405020304" pitchFamily="18" charset="0"/>
              </a:rPr>
              <a:t>Classify this review:     			=&gt;  </a:t>
            </a:r>
            <a:r>
              <a:rPr lang="en-US" sz="2200" dirty="0">
                <a:solidFill>
                  <a:srgbClr val="002060"/>
                </a:solidFill>
                <a:latin typeface="Times New Roman" panose="02020603050405020304" pitchFamily="18" charset="0"/>
                <a:cs typeface="Times New Roman" panose="02020603050405020304" pitchFamily="18" charset="0"/>
              </a:rPr>
              <a:t>Complete example of sentiment analysis</a:t>
            </a:r>
          </a:p>
          <a:p>
            <a:pPr marL="1368000" lvl="4" indent="0">
              <a:buNone/>
            </a:pPr>
            <a:r>
              <a:rPr lang="en-US" sz="2200" dirty="0">
                <a:solidFill>
                  <a:schemeClr val="tx1"/>
                </a:solidFill>
                <a:latin typeface="Times New Roman" panose="02020603050405020304" pitchFamily="18" charset="0"/>
                <a:cs typeface="Times New Roman" panose="02020603050405020304" pitchFamily="18" charset="0"/>
              </a:rPr>
              <a:t>I loved the movie!</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Sentiment : positive </a:t>
            </a:r>
          </a:p>
          <a:p>
            <a:pPr marL="1368000" lvl="4" indent="0">
              <a:buNone/>
            </a:pPr>
            <a:r>
              <a:rPr lang="en-US" sz="2200" dirty="0">
                <a:solidFill>
                  <a:schemeClr val="tx1"/>
                </a:solidFill>
                <a:latin typeface="Times New Roman" panose="02020603050405020304" pitchFamily="18" charset="0"/>
                <a:cs typeface="Times New Roman" panose="02020603050405020304" pitchFamily="18" charset="0"/>
              </a:rPr>
              <a:t>Classify this review:			=&gt; </a:t>
            </a:r>
            <a:r>
              <a:rPr lang="en-US" sz="2200" dirty="0">
                <a:solidFill>
                  <a:srgbClr val="002060"/>
                </a:solidFill>
                <a:latin typeface="Times New Roman" panose="02020603050405020304" pitchFamily="18" charset="0"/>
                <a:cs typeface="Times New Roman" panose="02020603050405020304" pitchFamily="18" charset="0"/>
              </a:rPr>
              <a:t>Instruction </a:t>
            </a:r>
          </a:p>
          <a:p>
            <a:pPr marL="1368000" lvl="4" indent="0">
              <a:buNone/>
            </a:pPr>
            <a:r>
              <a:rPr lang="en-US" sz="2200" dirty="0">
                <a:solidFill>
                  <a:schemeClr val="tx1"/>
                </a:solidFill>
                <a:latin typeface="Times New Roman" panose="02020603050405020304" pitchFamily="18" charset="0"/>
                <a:cs typeface="Times New Roman" panose="02020603050405020304" pitchFamily="18" charset="0"/>
              </a:rPr>
              <a:t>I don’t like chair.				=&gt; </a:t>
            </a:r>
            <a:r>
              <a:rPr lang="en-US" sz="2200" dirty="0">
                <a:solidFill>
                  <a:srgbClr val="002060"/>
                </a:solidFill>
                <a:latin typeface="Times New Roman" panose="02020603050405020304" pitchFamily="18" charset="0"/>
                <a:cs typeface="Times New Roman" panose="02020603050405020304" pitchFamily="18" charset="0"/>
              </a:rPr>
              <a:t>Input review to analyze</a:t>
            </a:r>
          </a:p>
          <a:p>
            <a:pPr marL="1368000" lvl="4" indent="0">
              <a:buNone/>
            </a:pPr>
            <a:r>
              <a:rPr lang="en-US" sz="2200" dirty="0">
                <a:solidFill>
                  <a:schemeClr val="tx1"/>
                </a:solidFill>
                <a:latin typeface="Times New Roman" panose="02020603050405020304" pitchFamily="18" charset="0"/>
                <a:cs typeface="Times New Roman" panose="02020603050405020304" pitchFamily="18" charset="0"/>
              </a:rPr>
              <a:t>Sentiment: 						=&gt; </a:t>
            </a:r>
            <a:r>
              <a:rPr lang="en-US" sz="2200" dirty="0">
                <a:solidFill>
                  <a:srgbClr val="002060"/>
                </a:solidFill>
                <a:latin typeface="Times New Roman" panose="02020603050405020304" pitchFamily="18" charset="0"/>
                <a:cs typeface="Times New Roman" panose="02020603050405020304" pitchFamily="18" charset="0"/>
              </a:rPr>
              <a:t>Instruction to produce completion</a:t>
            </a:r>
          </a:p>
          <a:p>
            <a:pPr marL="529200" indent="-457200"/>
            <a:r>
              <a:rPr lang="en-US" sz="2800" dirty="0">
                <a:solidFill>
                  <a:schemeClr val="tx1"/>
                </a:solidFill>
                <a:latin typeface="Times New Roman" panose="02020603050405020304" pitchFamily="18" charset="0"/>
                <a:cs typeface="Times New Roman" panose="02020603050405020304" pitchFamily="18" charset="0"/>
              </a:rPr>
              <a:t>This is called </a:t>
            </a:r>
            <a:r>
              <a:rPr lang="en-US" sz="2800" b="1" dirty="0">
                <a:solidFill>
                  <a:schemeClr val="tx1"/>
                </a:solidFill>
                <a:latin typeface="Times New Roman" panose="02020603050405020304" pitchFamily="18" charset="0"/>
                <a:cs typeface="Times New Roman" panose="02020603050405020304" pitchFamily="18" charset="0"/>
              </a:rPr>
              <a:t>One-shot Inference.</a:t>
            </a:r>
          </a:p>
        </p:txBody>
      </p:sp>
    </p:spTree>
    <p:extLst>
      <p:ext uri="{BB962C8B-B14F-4D97-AF65-F5344CB8AC3E}">
        <p14:creationId xmlns:p14="http://schemas.microsoft.com/office/powerpoint/2010/main" val="190101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369083" y="4922170"/>
            <a:ext cx="11925781" cy="1687589"/>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In above figure, one-shot inference has been applied to the same smaller LLM (completion generated by GPT-2 , an earlier version of ChatGPT(larger LLM)). The smaller model after applying one-shot, is able to identify sentiment correctly.</a:t>
            </a:r>
          </a:p>
        </p:txBody>
      </p:sp>
      <p:pic>
        <p:nvPicPr>
          <p:cNvPr id="5" name="Picture Placeholder 4">
            <a:extLst>
              <a:ext uri="{FF2B5EF4-FFF2-40B4-BE49-F238E27FC236}">
                <a16:creationId xmlns:a16="http://schemas.microsoft.com/office/drawing/2014/main" id="{0837DE40-06A0-8D47-6418-807C29DCB572}"/>
              </a:ext>
            </a:extLst>
          </p:cNvPr>
          <p:cNvPicPr>
            <a:picLocks noGrp="1" noChangeAspect="1"/>
          </p:cNvPicPr>
          <p:nvPr>
            <p:ph type="pic" idx="1"/>
          </p:nvPr>
        </p:nvPicPr>
        <p:blipFill>
          <a:blip r:embed="rId3"/>
          <a:stretch>
            <a:fillRect/>
          </a:stretch>
        </p:blipFill>
        <p:spPr>
          <a:xfrm>
            <a:off x="1040129" y="700166"/>
            <a:ext cx="10111740" cy="3771900"/>
          </a:xfrm>
        </p:spPr>
      </p:pic>
    </p:spTree>
    <p:extLst>
      <p:ext uri="{BB962C8B-B14F-4D97-AF65-F5344CB8AC3E}">
        <p14:creationId xmlns:p14="http://schemas.microsoft.com/office/powerpoint/2010/main" val="422957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68827" y="5407742"/>
            <a:ext cx="12226038" cy="1450258"/>
          </a:xfrm>
        </p:spPr>
        <p:txBody>
          <a:bodyPr>
            <a:normAutofit fontScale="92500"/>
          </a:bodyPr>
          <a:lstStyle/>
          <a:p>
            <a:r>
              <a:rPr lang="en-US" sz="2800" dirty="0">
                <a:solidFill>
                  <a:schemeClr val="tx1"/>
                </a:solidFill>
                <a:latin typeface="Times New Roman" panose="02020603050405020304" pitchFamily="18" charset="0"/>
                <a:cs typeface="Times New Roman" panose="02020603050405020304" pitchFamily="18" charset="0"/>
              </a:rPr>
              <a:t>Sometimes, inclusion of one example isn’t enough. So, extend this idea of adding multiple examples inside prompt. This is called </a:t>
            </a:r>
            <a:r>
              <a:rPr lang="en-US" sz="2800" b="1" dirty="0">
                <a:solidFill>
                  <a:schemeClr val="tx1"/>
                </a:solidFill>
                <a:latin typeface="Times New Roman" panose="02020603050405020304" pitchFamily="18" charset="0"/>
                <a:cs typeface="Times New Roman" panose="02020603050405020304" pitchFamily="18" charset="0"/>
              </a:rPr>
              <a:t>Few-shot Inference. </a:t>
            </a:r>
            <a:r>
              <a:rPr lang="en-US" sz="2800" dirty="0">
                <a:solidFill>
                  <a:schemeClr val="tx1"/>
                </a:solidFill>
                <a:latin typeface="Times New Roman" panose="02020603050405020304" pitchFamily="18" charset="0"/>
                <a:cs typeface="Times New Roman" panose="02020603050405020304" pitchFamily="18" charset="0"/>
              </a:rPr>
              <a:t>Usually examples up to 5 or 6 should encourage the smaller LLM to learn better. Examples&gt;6 is not a beneficial.</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tretch>
            <a:fillRect/>
          </a:stretch>
        </p:blipFill>
        <p:spPr>
          <a:xfrm>
            <a:off x="811530" y="728311"/>
            <a:ext cx="10568940" cy="4587240"/>
          </a:xfrm>
        </p:spPr>
      </p:pic>
    </p:spTree>
    <p:extLst>
      <p:ext uri="{BB962C8B-B14F-4D97-AF65-F5344CB8AC3E}">
        <p14:creationId xmlns:p14="http://schemas.microsoft.com/office/powerpoint/2010/main" val="3636680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C8FD6-215D-A1FC-FC8B-41C7BEE64EAA}"/>
              </a:ext>
            </a:extLst>
          </p:cNvPr>
          <p:cNvPicPr>
            <a:picLocks noChangeAspect="1"/>
          </p:cNvPicPr>
          <p:nvPr/>
        </p:nvPicPr>
        <p:blipFill>
          <a:blip r:embed="rId2"/>
          <a:stretch>
            <a:fillRect/>
          </a:stretch>
        </p:blipFill>
        <p:spPr>
          <a:xfrm>
            <a:off x="621030" y="800100"/>
            <a:ext cx="10949940" cy="5257800"/>
          </a:xfrm>
          <a:prstGeom prst="rect">
            <a:avLst/>
          </a:prstGeom>
        </p:spPr>
      </p:pic>
    </p:spTree>
    <p:extLst>
      <p:ext uri="{BB962C8B-B14F-4D97-AF65-F5344CB8AC3E}">
        <p14:creationId xmlns:p14="http://schemas.microsoft.com/office/powerpoint/2010/main" val="280070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60278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You can engineer your prompt to encourage model to learn by examples</a:t>
            </a:r>
          </a:p>
          <a:p>
            <a:r>
              <a:rPr lang="en-US" sz="2800" dirty="0">
                <a:solidFill>
                  <a:schemeClr val="tx1"/>
                </a:solidFill>
                <a:latin typeface="Times New Roman" panose="02020603050405020304" pitchFamily="18" charset="0"/>
                <a:cs typeface="Times New Roman" panose="02020603050405020304" pitchFamily="18" charset="0"/>
              </a:rPr>
              <a:t>Larger LLMs are good at zero-shot inference while smaller LLMs are good at one-shot or few-shot inference. However, by adding examples, you should take care of the context window(limited).</a:t>
            </a:r>
          </a:p>
          <a:p>
            <a:r>
              <a:rPr lang="en-US" sz="2800" dirty="0">
                <a:solidFill>
                  <a:schemeClr val="tx1"/>
                </a:solidFill>
                <a:latin typeface="Times New Roman" panose="02020603050405020304" pitchFamily="18" charset="0"/>
                <a:cs typeface="Times New Roman" panose="02020603050405020304" pitchFamily="18" charset="0"/>
              </a:rPr>
              <a:t>After providing five or six examples, if a model doesn’t perform well, that means, you need to </a:t>
            </a:r>
            <a:r>
              <a:rPr lang="en-US" sz="2800" b="1" dirty="0">
                <a:solidFill>
                  <a:schemeClr val="tx1"/>
                </a:solidFill>
                <a:latin typeface="Times New Roman" panose="02020603050405020304" pitchFamily="18" charset="0"/>
                <a:cs typeface="Times New Roman" panose="02020603050405020304" pitchFamily="18" charset="0"/>
              </a:rPr>
              <a:t>fine tune</a:t>
            </a:r>
            <a:r>
              <a:rPr lang="en-US" sz="2800" dirty="0">
                <a:solidFill>
                  <a:schemeClr val="tx1"/>
                </a:solidFill>
                <a:latin typeface="Times New Roman" panose="02020603050405020304" pitchFamily="18" charset="0"/>
                <a:cs typeface="Times New Roman" panose="02020603050405020304" pitchFamily="18" charset="0"/>
              </a:rPr>
              <a:t> your model, i.e. perform additional training of LLM using new data to make it capable.</a:t>
            </a:r>
          </a:p>
        </p:txBody>
      </p:sp>
    </p:spTree>
    <p:extLst>
      <p:ext uri="{BB962C8B-B14F-4D97-AF65-F5344CB8AC3E}">
        <p14:creationId xmlns:p14="http://schemas.microsoft.com/office/powerpoint/2010/main" val="237637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522779"/>
          </a:xfrm>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Guidelines for Prompting</a:t>
            </a:r>
          </a:p>
          <a:p>
            <a:pPr lvl="1"/>
            <a:r>
              <a:rPr lang="en-US" sz="2600" dirty="0">
                <a:solidFill>
                  <a:schemeClr val="tx1"/>
                </a:solidFill>
                <a:latin typeface="Times New Roman" panose="02020603050405020304" pitchFamily="18" charset="0"/>
                <a:cs typeface="Times New Roman" panose="02020603050405020304" pitchFamily="18" charset="0"/>
              </a:rPr>
              <a:t>In order to write effective prompts for large language models, two principles of prompting with tactics are explained here</a:t>
            </a:r>
            <a:r>
              <a:rPr lang="en-US" sz="24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latin typeface="Times New Roman" panose="02020603050405020304" pitchFamily="18" charset="0"/>
              <a:cs typeface="Times New Roman" panose="02020603050405020304" pitchFamily="18" charset="0"/>
            </a:endParaRPr>
          </a:p>
          <a:p>
            <a:pPr lvl="2"/>
            <a:r>
              <a:rPr lang="en-US" sz="2800" b="1" dirty="0">
                <a:solidFill>
                  <a:schemeClr val="tx1"/>
                </a:solidFill>
                <a:latin typeface="Times New Roman" panose="02020603050405020304" pitchFamily="18" charset="0"/>
                <a:cs typeface="Times New Roman" panose="02020603050405020304" pitchFamily="18" charset="0"/>
              </a:rPr>
              <a:t>1)</a:t>
            </a:r>
            <a:r>
              <a:rPr lang="en-US" sz="2800" dirty="0">
                <a:solidFill>
                  <a:schemeClr val="tx1"/>
                </a:solidFill>
                <a:latin typeface="Times New Roman" panose="02020603050405020304" pitchFamily="18" charset="0"/>
                <a:cs typeface="Times New Roman" panose="02020603050405020304" pitchFamily="18" charset="0"/>
              </a:rPr>
              <a:t>  Write </a:t>
            </a:r>
            <a:r>
              <a:rPr lang="en-US" sz="2800" b="1" dirty="0">
                <a:solidFill>
                  <a:schemeClr val="tx1"/>
                </a:solidFill>
                <a:latin typeface="Times New Roman" panose="02020603050405020304" pitchFamily="18" charset="0"/>
                <a:cs typeface="Times New Roman" panose="02020603050405020304" pitchFamily="18" charset="0"/>
              </a:rPr>
              <a:t>clear and specific </a:t>
            </a:r>
            <a:r>
              <a:rPr lang="en-US" sz="2800" dirty="0">
                <a:solidFill>
                  <a:schemeClr val="tx1"/>
                </a:solidFill>
                <a:latin typeface="Times New Roman" panose="02020603050405020304" pitchFamily="18" charset="0"/>
                <a:cs typeface="Times New Roman" panose="02020603050405020304" pitchFamily="18" charset="0"/>
              </a:rPr>
              <a:t>instructions</a:t>
            </a:r>
            <a:r>
              <a:rPr lang="en-US" sz="3200" dirty="0">
                <a:solidFill>
                  <a:schemeClr val="tx1"/>
                </a:solidFill>
                <a:latin typeface="Times New Roman" panose="02020603050405020304" pitchFamily="18" charset="0"/>
                <a:cs typeface="Times New Roman" panose="02020603050405020304" pitchFamily="18" charset="0"/>
              </a:rPr>
              <a:t>. </a:t>
            </a:r>
          </a:p>
          <a:p>
            <a:pPr lvl="4"/>
            <a:r>
              <a:rPr lang="en-US" sz="2800" dirty="0">
                <a:solidFill>
                  <a:schemeClr val="tx1"/>
                </a:solidFill>
                <a:latin typeface="Times New Roman" panose="02020603050405020304" pitchFamily="18" charset="0"/>
                <a:cs typeface="Times New Roman" panose="02020603050405020304" pitchFamily="18" charset="0"/>
              </a:rPr>
              <a:t>You must provide instructions to the LLM that are as clear and specific as you can possibly make them. It reduces the chance of getting </a:t>
            </a:r>
            <a:r>
              <a:rPr lang="en-US" sz="2800" i="1" dirty="0">
                <a:solidFill>
                  <a:schemeClr val="tx1"/>
                </a:solidFill>
                <a:latin typeface="Times New Roman" panose="02020603050405020304" pitchFamily="18" charset="0"/>
                <a:cs typeface="Times New Roman" panose="02020603050405020304" pitchFamily="18" charset="0"/>
              </a:rPr>
              <a:t>irrelevant or incorrect </a:t>
            </a:r>
            <a:r>
              <a:rPr lang="en-US" sz="2800" dirty="0">
                <a:solidFill>
                  <a:schemeClr val="tx1"/>
                </a:solidFill>
                <a:latin typeface="Times New Roman" panose="02020603050405020304" pitchFamily="18" charset="0"/>
                <a:cs typeface="Times New Roman" panose="02020603050405020304" pitchFamily="18" charset="0"/>
              </a:rPr>
              <a:t>completions.</a:t>
            </a:r>
          </a:p>
          <a:p>
            <a:pPr lvl="4"/>
            <a:r>
              <a:rPr lang="en-US" sz="2800" dirty="0">
                <a:solidFill>
                  <a:schemeClr val="tx1"/>
                </a:solidFill>
                <a:latin typeface="Times New Roman" panose="02020603050405020304" pitchFamily="18" charset="0"/>
                <a:cs typeface="Times New Roman" panose="02020603050405020304" pitchFamily="18" charset="0"/>
              </a:rPr>
              <a:t>Please note: Writing clear prompt doesn’t mean to write short prompt and avoid longer prompts. Sometimes, longer prompts provides more clarity and context leading to the desired output.</a:t>
            </a:r>
          </a:p>
          <a:p>
            <a:pPr lvl="2"/>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984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522779"/>
          </a:xfrm>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1) Write clear and specific instruction (Tactic #1):</a:t>
            </a:r>
          </a:p>
          <a:p>
            <a:pPr lvl="2"/>
            <a:r>
              <a:rPr lang="en-US" sz="2400" dirty="0">
                <a:solidFill>
                  <a:schemeClr val="tx1"/>
                </a:solidFill>
                <a:latin typeface="Times New Roman" panose="02020603050405020304" pitchFamily="18" charset="0"/>
                <a:cs typeface="Times New Roman" panose="02020603050405020304" pitchFamily="18" charset="0"/>
              </a:rPr>
              <a:t> First tactic to follow this principle is to use the </a:t>
            </a:r>
            <a:r>
              <a:rPr lang="en-US" sz="2400" b="1" dirty="0">
                <a:solidFill>
                  <a:schemeClr val="tx1"/>
                </a:solidFill>
                <a:latin typeface="Times New Roman" panose="02020603050405020304" pitchFamily="18" charset="0"/>
                <a:cs typeface="Times New Roman" panose="02020603050405020304" pitchFamily="18" charset="0"/>
              </a:rPr>
              <a:t>delimiters</a:t>
            </a:r>
            <a:r>
              <a:rPr lang="en-US" sz="2400" dirty="0">
                <a:solidFill>
                  <a:schemeClr val="tx1"/>
                </a:solidFill>
                <a:latin typeface="Times New Roman" panose="02020603050405020304" pitchFamily="18" charset="0"/>
                <a:cs typeface="Times New Roman" panose="02020603050405020304" pitchFamily="18" charset="0"/>
              </a:rPr>
              <a:t> to specify distinct part of  the input prompt.</a:t>
            </a:r>
          </a:p>
          <a:p>
            <a:pPr lvl="2"/>
            <a:r>
              <a:rPr lang="en-US" sz="2400" dirty="0">
                <a:solidFill>
                  <a:schemeClr val="tx1"/>
                </a:solidFill>
                <a:latin typeface="Times New Roman" panose="02020603050405020304" pitchFamily="18" charset="0"/>
                <a:cs typeface="Times New Roman" panose="02020603050405020304" pitchFamily="18" charset="0"/>
              </a:rPr>
              <a:t>Delimiters can be kind of any clear punctuation that separates specific pieces of text from rest of the prompt. You can use anything that clears the model that this is separate section. For instance, you can use:</a:t>
            </a:r>
          </a:p>
          <a:p>
            <a:pPr lvl="5"/>
            <a:r>
              <a:rPr lang="en-US" sz="2200" dirty="0">
                <a:solidFill>
                  <a:schemeClr val="tx1"/>
                </a:solidFill>
                <a:latin typeface="Times New Roman" panose="02020603050405020304" pitchFamily="18" charset="0"/>
                <a:cs typeface="Times New Roman" panose="02020603050405020304" pitchFamily="18" charset="0"/>
              </a:rPr>
              <a:t>Triple Quotes (“ “ “) , Triple Backticks (‘ ‘ ‘),Triple dashes (---), Angle brackets  (&lt; &gt;), XML tags (&lt;tag&gt;  &lt;\tag&gt;).</a:t>
            </a:r>
          </a:p>
          <a:p>
            <a:pPr marL="1014300" lvl="2" indent="-342900"/>
            <a:r>
              <a:rPr lang="en-US" sz="2400" dirty="0">
                <a:solidFill>
                  <a:schemeClr val="tx1"/>
                </a:solidFill>
                <a:latin typeface="Times New Roman" panose="02020603050405020304" pitchFamily="18" charset="0"/>
                <a:cs typeface="Times New Roman" panose="02020603050405020304" pitchFamily="18" charset="0"/>
              </a:rPr>
              <a:t>Using delimiters can also help technique to try and avoid </a:t>
            </a:r>
            <a:r>
              <a:rPr lang="en-US" sz="2400" b="1" dirty="0">
                <a:solidFill>
                  <a:schemeClr val="tx1"/>
                </a:solidFill>
                <a:latin typeface="Times New Roman" panose="02020603050405020304" pitchFamily="18" charset="0"/>
                <a:cs typeface="Times New Roman" panose="02020603050405020304" pitchFamily="18" charset="0"/>
              </a:rPr>
              <a:t>prompt injections.</a:t>
            </a:r>
          </a:p>
          <a:p>
            <a:pPr marL="1356300" lvl="3" indent="-342900"/>
            <a:r>
              <a:rPr lang="en-US" sz="2200" dirty="0">
                <a:solidFill>
                  <a:schemeClr val="tx1"/>
                </a:solidFill>
                <a:latin typeface="Times New Roman" panose="02020603050405020304" pitchFamily="18" charset="0"/>
                <a:cs typeface="Times New Roman" panose="02020603050405020304" pitchFamily="18" charset="0"/>
              </a:rPr>
              <a:t>If a user is allowed to add instructions inside prompt, he/she might give conflicting instructions and model make it follow instead of following what you want. This is called prompt injection.</a:t>
            </a:r>
          </a:p>
          <a:p>
            <a:pPr lvl="3"/>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97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C902A-CB2F-4D6E-6E5A-908D60A3302D}"/>
              </a:ext>
            </a:extLst>
          </p:cNvPr>
          <p:cNvPicPr>
            <a:picLocks noChangeAspect="1"/>
          </p:cNvPicPr>
          <p:nvPr/>
        </p:nvPicPr>
        <p:blipFill>
          <a:blip r:embed="rId3"/>
          <a:stretch>
            <a:fillRect/>
          </a:stretch>
        </p:blipFill>
        <p:spPr>
          <a:xfrm>
            <a:off x="2560320" y="817798"/>
            <a:ext cx="7595616" cy="5895518"/>
          </a:xfrm>
          <a:prstGeom prst="rect">
            <a:avLst/>
          </a:prstGeom>
        </p:spPr>
      </p:pic>
    </p:spTree>
    <p:extLst>
      <p:ext uri="{BB962C8B-B14F-4D97-AF65-F5344CB8AC3E}">
        <p14:creationId xmlns:p14="http://schemas.microsoft.com/office/powerpoint/2010/main" val="3127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978012" y="1120878"/>
            <a:ext cx="5397912" cy="5161936"/>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For instance, we are providing prompt that is responsible for summarizing the input text. What if the user input is something like “Forget the previous instruction…” (yellow section). This instruction is enclosed in delimiters, model knows that enclosed text should be summarize. Therefore, it summarizes these instructions rather following.</a:t>
            </a:r>
          </a:p>
        </p:txBody>
      </p:sp>
      <p:pic>
        <p:nvPicPr>
          <p:cNvPr id="5" name="Picture Placeholder 4">
            <a:extLst>
              <a:ext uri="{FF2B5EF4-FFF2-40B4-BE49-F238E27FC236}">
                <a16:creationId xmlns:a16="http://schemas.microsoft.com/office/drawing/2014/main" id="{F4D6273C-05CF-AE0C-7DB8-2ED7108D6E4E}"/>
              </a:ext>
            </a:extLst>
          </p:cNvPr>
          <p:cNvPicPr>
            <a:picLocks noGrp="1" noChangeAspect="1"/>
          </p:cNvPicPr>
          <p:nvPr>
            <p:ph type="pic" idx="1"/>
          </p:nvPr>
        </p:nvPicPr>
        <p:blipFill>
          <a:blip r:embed="rId3"/>
          <a:stretch>
            <a:fillRect/>
          </a:stretch>
        </p:blipFill>
        <p:spPr>
          <a:xfrm>
            <a:off x="314631" y="1425676"/>
            <a:ext cx="5663381" cy="3982065"/>
          </a:xfrm>
        </p:spPr>
      </p:pic>
    </p:spTree>
    <p:extLst>
      <p:ext uri="{BB962C8B-B14F-4D97-AF65-F5344CB8AC3E}">
        <p14:creationId xmlns:p14="http://schemas.microsoft.com/office/powerpoint/2010/main" val="394564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97840" y="830580"/>
            <a:ext cx="10691813" cy="5631180"/>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LLMs is a general purpose technology, i.e. useful for carrying out lot of different applications.</a:t>
            </a:r>
          </a:p>
          <a:p>
            <a:r>
              <a:rPr lang="en-US" sz="2800" dirty="0">
                <a:solidFill>
                  <a:schemeClr val="tx1"/>
                </a:solidFill>
                <a:latin typeface="Times New Roman" panose="02020603050405020304" pitchFamily="18" charset="0"/>
                <a:cs typeface="Times New Roman" panose="02020603050405020304" pitchFamily="18" charset="0"/>
              </a:rPr>
              <a:t>LLMs are trained over million and trillions of textual data over weeks.</a:t>
            </a:r>
          </a:p>
          <a:p>
            <a:r>
              <a:rPr lang="en-US" sz="2800" dirty="0">
                <a:solidFill>
                  <a:schemeClr val="tx1"/>
                </a:solidFill>
                <a:latin typeface="Times New Roman" panose="02020603050405020304" pitchFamily="18" charset="0"/>
                <a:cs typeface="Times New Roman" panose="02020603050405020304" pitchFamily="18" charset="0"/>
              </a:rPr>
              <a:t>Famous LLM foundation models are :</a:t>
            </a:r>
          </a:p>
          <a:p>
            <a:pPr lvl="1"/>
            <a:r>
              <a:rPr lang="en-US" sz="2800" dirty="0">
                <a:solidFill>
                  <a:schemeClr val="tx1"/>
                </a:solidFill>
                <a:latin typeface="Times New Roman" panose="02020603050405020304" pitchFamily="18" charset="0"/>
                <a:cs typeface="Times New Roman" panose="02020603050405020304" pitchFamily="18" charset="0"/>
              </a:rPr>
              <a:t>GPT</a:t>
            </a:r>
          </a:p>
          <a:p>
            <a:pPr lvl="1"/>
            <a:r>
              <a:rPr lang="en-US" sz="2800" dirty="0" err="1">
                <a:solidFill>
                  <a:schemeClr val="tx1"/>
                </a:solidFill>
                <a:latin typeface="Times New Roman" panose="02020603050405020304" pitchFamily="18" charset="0"/>
                <a:cs typeface="Times New Roman" panose="02020603050405020304" pitchFamily="18" charset="0"/>
              </a:rPr>
              <a:t>LLaMa</a:t>
            </a:r>
            <a:endParaRPr lang="en-US" sz="2800" dirty="0">
              <a:solidFill>
                <a:schemeClr val="tx1"/>
              </a:solidFill>
              <a:latin typeface="Times New Roman" panose="02020603050405020304" pitchFamily="18" charset="0"/>
              <a:cs typeface="Times New Roman" panose="02020603050405020304" pitchFamily="18" charset="0"/>
            </a:endParaRPr>
          </a:p>
          <a:p>
            <a:pPr lvl="1"/>
            <a:r>
              <a:rPr lang="en-US" sz="2800" dirty="0">
                <a:solidFill>
                  <a:schemeClr val="tx1"/>
                </a:solidFill>
                <a:latin typeface="Times New Roman" panose="02020603050405020304" pitchFamily="18" charset="0"/>
                <a:cs typeface="Times New Roman" panose="02020603050405020304" pitchFamily="18" charset="0"/>
              </a:rPr>
              <a:t>BERT</a:t>
            </a:r>
          </a:p>
          <a:p>
            <a:pPr lvl="1"/>
            <a:r>
              <a:rPr lang="en-US" sz="2800" dirty="0">
                <a:solidFill>
                  <a:schemeClr val="tx1"/>
                </a:solidFill>
                <a:latin typeface="Times New Roman" panose="02020603050405020304" pitchFamily="18" charset="0"/>
                <a:cs typeface="Times New Roman" panose="02020603050405020304" pitchFamily="18" charset="0"/>
              </a:rPr>
              <a:t>BLOOM</a:t>
            </a:r>
          </a:p>
          <a:p>
            <a:pPr lvl="1"/>
            <a:r>
              <a:rPr lang="en-US" sz="2800" dirty="0">
                <a:solidFill>
                  <a:schemeClr val="tx1"/>
                </a:solidFill>
                <a:latin typeface="Times New Roman" panose="02020603050405020304" pitchFamily="18" charset="0"/>
                <a:cs typeface="Times New Roman" panose="02020603050405020304" pitchFamily="18" charset="0"/>
              </a:rPr>
              <a:t>FLAN-T5 (Specific Open Source Model) </a:t>
            </a:r>
          </a:p>
        </p:txBody>
      </p:sp>
    </p:spTree>
    <p:extLst>
      <p:ext uri="{BB962C8B-B14F-4D97-AF65-F5344CB8AC3E}">
        <p14:creationId xmlns:p14="http://schemas.microsoft.com/office/powerpoint/2010/main" val="1682343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7559039" y="1066898"/>
            <a:ext cx="4020740" cy="6016654"/>
          </a:xfrm>
        </p:spPr>
        <p:txBody>
          <a:bodyPr>
            <a:noAutofit/>
          </a:bodyPr>
          <a:lstStyle/>
          <a:p>
            <a:pPr marL="0" indent="0" algn="ctr">
              <a:buNone/>
            </a:pPr>
            <a:r>
              <a:rPr lang="en-US" sz="2800" b="1" dirty="0">
                <a:solidFill>
                  <a:schemeClr val="tx1"/>
                </a:solidFill>
                <a:latin typeface="Times New Roman" panose="02020603050405020304" pitchFamily="18" charset="0"/>
                <a:cs typeface="Times New Roman" panose="02020603050405020304" pitchFamily="18" charset="0"/>
              </a:rPr>
              <a:t>1) Write clear and specific instruction (Tactic #2)</a:t>
            </a:r>
          </a:p>
          <a:p>
            <a:r>
              <a:rPr lang="en-US" sz="2400" dirty="0">
                <a:solidFill>
                  <a:schemeClr val="tx1"/>
                </a:solidFill>
                <a:latin typeface="Times New Roman" panose="02020603050405020304" pitchFamily="18" charset="0"/>
                <a:cs typeface="Times New Roman" panose="02020603050405020304" pitchFamily="18" charset="0"/>
              </a:rPr>
              <a:t> Second Tactic is to ask for the </a:t>
            </a:r>
            <a:r>
              <a:rPr lang="en-US" sz="2400" b="1" dirty="0">
                <a:solidFill>
                  <a:schemeClr val="tx1"/>
                </a:solidFill>
                <a:latin typeface="Times New Roman" panose="02020603050405020304" pitchFamily="18" charset="0"/>
                <a:cs typeface="Times New Roman" panose="02020603050405020304" pitchFamily="18" charset="0"/>
              </a:rPr>
              <a:t>structured output</a:t>
            </a:r>
            <a:r>
              <a:rPr lang="en-US" sz="2400" dirty="0">
                <a:solidFill>
                  <a:schemeClr val="tx1"/>
                </a:solidFill>
                <a:latin typeface="Times New Roman" panose="02020603050405020304" pitchFamily="18" charset="0"/>
                <a:cs typeface="Times New Roman" panose="02020603050405020304" pitchFamily="18" charset="0"/>
              </a:rPr>
              <a:t>. The structured output like in HTML or JSON is helpful. You can use the output for further processing in python if required. (JSON output can be read by python and store as dictionary or list,</a:t>
            </a:r>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F5DC595-21BC-6DC0-25C3-E6F281245AFB}"/>
              </a:ext>
            </a:extLst>
          </p:cNvPr>
          <p:cNvPicPr>
            <a:picLocks noChangeAspect="1"/>
          </p:cNvPicPr>
          <p:nvPr/>
        </p:nvPicPr>
        <p:blipFill>
          <a:blip r:embed="rId3"/>
          <a:stretch>
            <a:fillRect/>
          </a:stretch>
        </p:blipFill>
        <p:spPr>
          <a:xfrm>
            <a:off x="207264" y="855829"/>
            <a:ext cx="7144512" cy="5522779"/>
          </a:xfrm>
          <a:prstGeom prst="rect">
            <a:avLst/>
          </a:prstGeom>
        </p:spPr>
      </p:pic>
    </p:spTree>
    <p:extLst>
      <p:ext uri="{BB962C8B-B14F-4D97-AF65-F5344CB8AC3E}">
        <p14:creationId xmlns:p14="http://schemas.microsoft.com/office/powerpoint/2010/main" val="1929034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659757" y="678338"/>
            <a:ext cx="10341132" cy="6016654"/>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1) Write clear and specific instruction (Tactic #3)</a:t>
            </a:r>
          </a:p>
          <a:p>
            <a:pPr lvl="1"/>
            <a:r>
              <a:rPr lang="en-US" sz="2800" dirty="0">
                <a:solidFill>
                  <a:schemeClr val="tx1"/>
                </a:solidFill>
                <a:latin typeface="Times New Roman" panose="02020603050405020304" pitchFamily="18" charset="0"/>
                <a:cs typeface="Times New Roman" panose="02020603050405020304" pitchFamily="18" charset="0"/>
              </a:rPr>
              <a:t> 	Third Tactic is to ask for the </a:t>
            </a:r>
            <a:r>
              <a:rPr lang="en-US" sz="2800" b="1" dirty="0">
                <a:solidFill>
                  <a:schemeClr val="tx1"/>
                </a:solidFill>
                <a:latin typeface="Times New Roman" panose="02020603050405020304" pitchFamily="18" charset="0"/>
                <a:cs typeface="Times New Roman" panose="02020603050405020304" pitchFamily="18" charset="0"/>
              </a:rPr>
              <a:t>ask the model to check whether the conditions are satisfied or not</a:t>
            </a:r>
            <a:r>
              <a:rPr lang="en-US" sz="2800" dirty="0">
                <a:solidFill>
                  <a:schemeClr val="tx1"/>
                </a:solidFill>
                <a:latin typeface="Times New Roman" panose="02020603050405020304" pitchFamily="18" charset="0"/>
                <a:cs typeface="Times New Roman" panose="02020603050405020304" pitchFamily="18" charset="0"/>
              </a:rPr>
              <a:t>. If the task make assumptions that are necessarily satisfied, ask the model to check these assumptions first. If they aren’t satisfied, indicate this as stop short form of a full task completion attempt.</a:t>
            </a:r>
          </a:p>
          <a:p>
            <a:pPr lvl="1"/>
            <a:r>
              <a:rPr lang="en-US" sz="2800" dirty="0">
                <a:solidFill>
                  <a:schemeClr val="tx1"/>
                </a:solidFill>
                <a:latin typeface="Times New Roman" panose="02020603050405020304" pitchFamily="18" charset="0"/>
                <a:cs typeface="Times New Roman" panose="02020603050405020304" pitchFamily="18" charset="0"/>
              </a:rPr>
              <a:t>In the next slides, two example of this tactic is provided where the model is asked to generate the list of steps if provided in the prompt. Otherwise stop the full task completion by saying “no steps found”.</a:t>
            </a:r>
          </a:p>
        </p:txBody>
      </p:sp>
    </p:spTree>
    <p:extLst>
      <p:ext uri="{BB962C8B-B14F-4D97-AF65-F5344CB8AC3E}">
        <p14:creationId xmlns:p14="http://schemas.microsoft.com/office/powerpoint/2010/main" val="614033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DBF2FB-1C54-A40D-26C5-DAD10FF79011}"/>
              </a:ext>
            </a:extLst>
          </p:cNvPr>
          <p:cNvPicPr>
            <a:picLocks noChangeAspect="1"/>
          </p:cNvPicPr>
          <p:nvPr/>
        </p:nvPicPr>
        <p:blipFill>
          <a:blip r:embed="rId2"/>
          <a:stretch>
            <a:fillRect/>
          </a:stretch>
        </p:blipFill>
        <p:spPr>
          <a:xfrm>
            <a:off x="92598" y="963591"/>
            <a:ext cx="6655443" cy="5541381"/>
          </a:xfrm>
          <a:prstGeom prst="rect">
            <a:avLst/>
          </a:prstGeom>
        </p:spPr>
      </p:pic>
      <p:pic>
        <p:nvPicPr>
          <p:cNvPr id="9" name="Picture 8">
            <a:extLst>
              <a:ext uri="{FF2B5EF4-FFF2-40B4-BE49-F238E27FC236}">
                <a16:creationId xmlns:a16="http://schemas.microsoft.com/office/drawing/2014/main" id="{9A333AB3-B1B5-B560-0E41-9FE30AC11DF3}"/>
              </a:ext>
            </a:extLst>
          </p:cNvPr>
          <p:cNvPicPr>
            <a:picLocks noChangeAspect="1"/>
          </p:cNvPicPr>
          <p:nvPr/>
        </p:nvPicPr>
        <p:blipFill>
          <a:blip r:embed="rId3"/>
          <a:stretch>
            <a:fillRect/>
          </a:stretch>
        </p:blipFill>
        <p:spPr>
          <a:xfrm>
            <a:off x="6748041" y="2615877"/>
            <a:ext cx="5351361" cy="2514601"/>
          </a:xfrm>
          <a:prstGeom prst="rect">
            <a:avLst/>
          </a:prstGeom>
        </p:spPr>
      </p:pic>
    </p:spTree>
    <p:extLst>
      <p:ext uri="{BB962C8B-B14F-4D97-AF65-F5344CB8AC3E}">
        <p14:creationId xmlns:p14="http://schemas.microsoft.com/office/powerpoint/2010/main" val="2807578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DBF2FB-1C54-A40D-26C5-DAD10FF79011}"/>
              </a:ext>
            </a:extLst>
          </p:cNvPr>
          <p:cNvPicPr>
            <a:picLocks noChangeAspect="1"/>
          </p:cNvPicPr>
          <p:nvPr/>
        </p:nvPicPr>
        <p:blipFill>
          <a:blip r:embed="rId2"/>
          <a:srcRect/>
          <a:stretch/>
        </p:blipFill>
        <p:spPr>
          <a:xfrm>
            <a:off x="2326511" y="428264"/>
            <a:ext cx="6748041" cy="4791919"/>
          </a:xfrm>
          <a:prstGeom prst="rect">
            <a:avLst/>
          </a:prstGeom>
        </p:spPr>
      </p:pic>
      <p:pic>
        <p:nvPicPr>
          <p:cNvPr id="9" name="Picture 8">
            <a:extLst>
              <a:ext uri="{FF2B5EF4-FFF2-40B4-BE49-F238E27FC236}">
                <a16:creationId xmlns:a16="http://schemas.microsoft.com/office/drawing/2014/main" id="{9A333AB3-B1B5-B560-0E41-9FE30AC11DF3}"/>
              </a:ext>
            </a:extLst>
          </p:cNvPr>
          <p:cNvPicPr>
            <a:picLocks noChangeAspect="1"/>
          </p:cNvPicPr>
          <p:nvPr/>
        </p:nvPicPr>
        <p:blipFill>
          <a:blip r:embed="rId3"/>
          <a:srcRect/>
          <a:stretch/>
        </p:blipFill>
        <p:spPr>
          <a:xfrm>
            <a:off x="891251" y="5220183"/>
            <a:ext cx="7342208" cy="1585731"/>
          </a:xfrm>
          <a:prstGeom prst="rect">
            <a:avLst/>
          </a:prstGeom>
        </p:spPr>
      </p:pic>
    </p:spTree>
    <p:extLst>
      <p:ext uri="{BB962C8B-B14F-4D97-AF65-F5344CB8AC3E}">
        <p14:creationId xmlns:p14="http://schemas.microsoft.com/office/powerpoint/2010/main" val="3512256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659757" y="678338"/>
            <a:ext cx="10341132" cy="6016654"/>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1) Write clear and specific instruction (Tactic #4)</a:t>
            </a:r>
          </a:p>
          <a:p>
            <a:pPr lvl="1"/>
            <a:r>
              <a:rPr lang="en-US" sz="2800" dirty="0">
                <a:solidFill>
                  <a:schemeClr val="tx1"/>
                </a:solidFill>
                <a:latin typeface="Times New Roman" panose="02020603050405020304" pitchFamily="18" charset="0"/>
                <a:cs typeface="Times New Roman" panose="02020603050405020304" pitchFamily="18" charset="0"/>
              </a:rPr>
              <a:t> 	The final tactic under this principle is what we called as </a:t>
            </a:r>
            <a:r>
              <a:rPr lang="en-US" sz="2800" b="1" dirty="0">
                <a:solidFill>
                  <a:schemeClr val="tx1"/>
                </a:solidFill>
                <a:latin typeface="Times New Roman" panose="02020603050405020304" pitchFamily="18" charset="0"/>
                <a:cs typeface="Times New Roman" panose="02020603050405020304" pitchFamily="18" charset="0"/>
              </a:rPr>
              <a:t>few-shot prompting. </a:t>
            </a:r>
            <a:r>
              <a:rPr lang="en-US" sz="2800" dirty="0">
                <a:solidFill>
                  <a:schemeClr val="tx1"/>
                </a:solidFill>
                <a:latin typeface="Times New Roman" panose="02020603050405020304" pitchFamily="18" charset="0"/>
                <a:cs typeface="Times New Roman" panose="02020603050405020304" pitchFamily="18" charset="0"/>
              </a:rPr>
              <a:t>Provide the model with the successful example of the tasks you want the model to perform. Then ask the model to actually perform that task.</a:t>
            </a:r>
          </a:p>
          <a:p>
            <a:pPr lvl="1"/>
            <a:r>
              <a:rPr lang="en-US" sz="2800" dirty="0">
                <a:solidFill>
                  <a:schemeClr val="tx1"/>
                </a:solidFill>
                <a:latin typeface="Times New Roman" panose="02020603050405020304" pitchFamily="18" charset="0"/>
                <a:cs typeface="Times New Roman" panose="02020603050405020304" pitchFamily="18" charset="0"/>
              </a:rPr>
              <a:t>The next slide contains the example of including one example inside prompt. The inclusion of just one example is specifically known as </a:t>
            </a:r>
            <a:r>
              <a:rPr lang="en-US" sz="2800" i="1" dirty="0">
                <a:solidFill>
                  <a:schemeClr val="tx1"/>
                </a:solidFill>
                <a:latin typeface="Times New Roman" panose="02020603050405020304" pitchFamily="18" charset="0"/>
                <a:cs typeface="Times New Roman" panose="02020603050405020304" pitchFamily="18" charset="0"/>
              </a:rPr>
              <a:t>one-shot prompting</a:t>
            </a:r>
            <a:r>
              <a:rPr lang="en-US" sz="2800" dirty="0">
                <a:solidFill>
                  <a:schemeClr val="tx1"/>
                </a:solidFill>
                <a:latin typeface="Times New Roman" panose="02020603050405020304" pitchFamily="18" charset="0"/>
                <a:cs typeface="Times New Roman" panose="02020603050405020304" pitchFamily="18" charset="0"/>
              </a:rPr>
              <a:t>. More than one example will consider as few-shot inference as discussed earlier.</a:t>
            </a:r>
          </a:p>
        </p:txBody>
      </p:sp>
    </p:spTree>
    <p:extLst>
      <p:ext uri="{BB962C8B-B14F-4D97-AF65-F5344CB8AC3E}">
        <p14:creationId xmlns:p14="http://schemas.microsoft.com/office/powerpoint/2010/main" val="408178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1908D-290E-176E-950B-D2CEAAD02930}"/>
              </a:ext>
            </a:extLst>
          </p:cNvPr>
          <p:cNvPicPr>
            <a:picLocks noChangeAspect="1"/>
          </p:cNvPicPr>
          <p:nvPr/>
        </p:nvPicPr>
        <p:blipFill>
          <a:blip r:embed="rId2"/>
          <a:stretch>
            <a:fillRect/>
          </a:stretch>
        </p:blipFill>
        <p:spPr>
          <a:xfrm>
            <a:off x="1782501" y="555584"/>
            <a:ext cx="8356922" cy="6215605"/>
          </a:xfrm>
          <a:prstGeom prst="rect">
            <a:avLst/>
          </a:prstGeom>
        </p:spPr>
      </p:pic>
    </p:spTree>
    <p:extLst>
      <p:ext uri="{BB962C8B-B14F-4D97-AF65-F5344CB8AC3E}">
        <p14:creationId xmlns:p14="http://schemas.microsoft.com/office/powerpoint/2010/main" val="3155684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417146" y="1099669"/>
            <a:ext cx="11357707" cy="5522779"/>
          </a:xfrm>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Principles of Prompting:</a:t>
            </a:r>
          </a:p>
          <a:p>
            <a:pPr lvl="2"/>
            <a:r>
              <a:rPr lang="en-US" sz="2800" b="1" dirty="0">
                <a:solidFill>
                  <a:schemeClr val="tx1"/>
                </a:solidFill>
                <a:latin typeface="Times New Roman" panose="02020603050405020304" pitchFamily="18" charset="0"/>
                <a:cs typeface="Times New Roman" panose="02020603050405020304" pitchFamily="18" charset="0"/>
              </a:rPr>
              <a:t>2)</a:t>
            </a:r>
            <a:r>
              <a:rPr lang="en-US" sz="2800" dirty="0">
                <a:solidFill>
                  <a:schemeClr val="tx1"/>
                </a:solidFill>
                <a:latin typeface="Times New Roman" panose="02020603050405020304" pitchFamily="18" charset="0"/>
                <a:cs typeface="Times New Roman" panose="02020603050405020304" pitchFamily="18" charset="0"/>
              </a:rPr>
              <a:t> Give model</a:t>
            </a:r>
            <a:r>
              <a:rPr lang="en-US" sz="2800" b="1" dirty="0">
                <a:solidFill>
                  <a:schemeClr val="tx1"/>
                </a:solidFill>
                <a:latin typeface="Times New Roman" panose="02020603050405020304" pitchFamily="18" charset="0"/>
                <a:cs typeface="Times New Roman" panose="02020603050405020304" pitchFamily="18" charset="0"/>
              </a:rPr>
              <a:t> time to think.</a:t>
            </a:r>
          </a:p>
          <a:p>
            <a:pPr lvl="4"/>
            <a:r>
              <a:rPr lang="en-US" sz="2800" dirty="0">
                <a:solidFill>
                  <a:schemeClr val="tx1"/>
                </a:solidFill>
                <a:latin typeface="Times New Roman" panose="02020603050405020304" pitchFamily="18" charset="0"/>
                <a:cs typeface="Times New Roman" panose="02020603050405020304" pitchFamily="18" charset="0"/>
              </a:rPr>
              <a:t>If a model is making the reasoning error by rushing to the incorrect conclusion, try reframing the query to request a chain or series of relevant reasoning before generating the actual completion.</a:t>
            </a:r>
          </a:p>
          <a:p>
            <a:pPr lvl="4"/>
            <a:r>
              <a:rPr lang="en-US" sz="2800" dirty="0">
                <a:solidFill>
                  <a:schemeClr val="tx1"/>
                </a:solidFill>
                <a:latin typeface="Times New Roman" panose="02020603050405020304" pitchFamily="18" charset="0"/>
                <a:cs typeface="Times New Roman" panose="02020603050405020304" pitchFamily="18" charset="0"/>
              </a:rPr>
              <a:t> In other words, if you give model a task that is too complex to do in a short amount of time, it ends up guessing or predicting incorrect sequence.</a:t>
            </a:r>
          </a:p>
          <a:p>
            <a:pPr lvl="4"/>
            <a:r>
              <a:rPr lang="en-US" sz="2800" dirty="0">
                <a:solidFill>
                  <a:schemeClr val="tx1"/>
                </a:solidFill>
                <a:latin typeface="Times New Roman" panose="02020603050405020304" pitchFamily="18" charset="0"/>
                <a:cs typeface="Times New Roman" panose="02020603050405020304" pitchFamily="18" charset="0"/>
              </a:rPr>
              <a:t>In this situation, you instruct the model to think longer about a problem i.e. spending more computational effort on task.</a:t>
            </a:r>
          </a:p>
          <a:p>
            <a:pPr lvl="2"/>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385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981A84A-103C-C205-84BF-59EED317376D}"/>
              </a:ext>
            </a:extLst>
          </p:cNvPr>
          <p:cNvPicPr>
            <a:picLocks noGrp="1" noChangeAspect="1"/>
          </p:cNvPicPr>
          <p:nvPr>
            <p:ph type="pic" idx="1"/>
          </p:nvPr>
        </p:nvPicPr>
        <p:blipFill>
          <a:blip r:embed="rId3"/>
          <a:stretch>
            <a:fillRect/>
          </a:stretch>
        </p:blipFill>
        <p:spPr>
          <a:xfrm>
            <a:off x="-1" y="2161679"/>
            <a:ext cx="6423949" cy="4736831"/>
          </a:xfrm>
        </p:spPr>
      </p:pic>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245667" y="380858"/>
            <a:ext cx="11817752" cy="2050200"/>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2) Give model time to think(Tactic #1)</a:t>
            </a:r>
          </a:p>
          <a:p>
            <a:pPr lvl="1"/>
            <a:r>
              <a:rPr lang="en-US" sz="2800" dirty="0">
                <a:solidFill>
                  <a:schemeClr val="tx1"/>
                </a:solidFill>
                <a:latin typeface="Times New Roman" panose="02020603050405020304" pitchFamily="18" charset="0"/>
                <a:cs typeface="Times New Roman" panose="02020603050405020304" pitchFamily="18" charset="0"/>
              </a:rPr>
              <a:t> 	The first tactic under this principle is to specify the series of steps required to complete a task. </a:t>
            </a:r>
          </a:p>
        </p:txBody>
      </p:sp>
      <p:pic>
        <p:nvPicPr>
          <p:cNvPr id="12" name="Picture 11">
            <a:extLst>
              <a:ext uri="{FF2B5EF4-FFF2-40B4-BE49-F238E27FC236}">
                <a16:creationId xmlns:a16="http://schemas.microsoft.com/office/drawing/2014/main" id="{1280927E-E8EF-5931-5A27-5D913AFFC41C}"/>
              </a:ext>
            </a:extLst>
          </p:cNvPr>
          <p:cNvPicPr>
            <a:picLocks noChangeAspect="1"/>
          </p:cNvPicPr>
          <p:nvPr/>
        </p:nvPicPr>
        <p:blipFill>
          <a:blip r:embed="rId4"/>
          <a:stretch>
            <a:fillRect/>
          </a:stretch>
        </p:blipFill>
        <p:spPr>
          <a:xfrm>
            <a:off x="6423949" y="2161679"/>
            <a:ext cx="5733810" cy="4696319"/>
          </a:xfrm>
          <a:prstGeom prst="rect">
            <a:avLst/>
          </a:prstGeom>
        </p:spPr>
      </p:pic>
    </p:spTree>
    <p:extLst>
      <p:ext uri="{BB962C8B-B14F-4D97-AF65-F5344CB8AC3E}">
        <p14:creationId xmlns:p14="http://schemas.microsoft.com/office/powerpoint/2010/main" val="3398221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981A84A-103C-C205-84BF-59EED317376D}"/>
              </a:ext>
            </a:extLst>
          </p:cNvPr>
          <p:cNvPicPr>
            <a:picLocks noGrp="1" noChangeAspect="1"/>
          </p:cNvPicPr>
          <p:nvPr>
            <p:ph type="pic" idx="1"/>
          </p:nvPr>
        </p:nvPicPr>
        <p:blipFill>
          <a:blip r:embed="rId3"/>
          <a:srcRect/>
          <a:stretch/>
        </p:blipFill>
        <p:spPr>
          <a:xfrm>
            <a:off x="84564" y="1930185"/>
            <a:ext cx="6423949" cy="4736831"/>
          </a:xfrm>
        </p:spPr>
      </p:pic>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235835" y="380858"/>
            <a:ext cx="11817752" cy="2050200"/>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The previous example doesn’t contain any format. In this example, we ask the model to generate structured and formatted completion.</a:t>
            </a:r>
          </a:p>
        </p:txBody>
      </p:sp>
      <p:pic>
        <p:nvPicPr>
          <p:cNvPr id="12" name="Picture 11">
            <a:extLst>
              <a:ext uri="{FF2B5EF4-FFF2-40B4-BE49-F238E27FC236}">
                <a16:creationId xmlns:a16="http://schemas.microsoft.com/office/drawing/2014/main" id="{1280927E-E8EF-5931-5A27-5D913AFFC41C}"/>
              </a:ext>
            </a:extLst>
          </p:cNvPr>
          <p:cNvPicPr>
            <a:picLocks noChangeAspect="1"/>
          </p:cNvPicPr>
          <p:nvPr/>
        </p:nvPicPr>
        <p:blipFill>
          <a:blip r:embed="rId4"/>
          <a:srcRect/>
          <a:stretch/>
        </p:blipFill>
        <p:spPr>
          <a:xfrm>
            <a:off x="6538009" y="2011390"/>
            <a:ext cx="5637353" cy="4655626"/>
          </a:xfrm>
          <a:prstGeom prst="rect">
            <a:avLst/>
          </a:prstGeom>
        </p:spPr>
      </p:pic>
    </p:spTree>
    <p:extLst>
      <p:ext uri="{BB962C8B-B14F-4D97-AF65-F5344CB8AC3E}">
        <p14:creationId xmlns:p14="http://schemas.microsoft.com/office/powerpoint/2010/main" val="589828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981A84A-103C-C205-84BF-59EED317376D}"/>
              </a:ext>
            </a:extLst>
          </p:cNvPr>
          <p:cNvPicPr>
            <a:picLocks noGrp="1" noChangeAspect="1"/>
          </p:cNvPicPr>
          <p:nvPr>
            <p:ph type="pic" idx="1"/>
          </p:nvPr>
        </p:nvPicPr>
        <p:blipFill>
          <a:blip r:embed="rId3"/>
          <a:srcRect/>
          <a:stretch/>
        </p:blipFill>
        <p:spPr>
          <a:xfrm>
            <a:off x="6096000" y="1956619"/>
            <a:ext cx="5957588" cy="4778739"/>
          </a:xfrm>
        </p:spPr>
      </p:pic>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235836" y="629922"/>
            <a:ext cx="11817752" cy="1624813"/>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2) Give model time to think(Tactic #2)</a:t>
            </a:r>
          </a:p>
          <a:p>
            <a:pPr lvl="1"/>
            <a:r>
              <a:rPr lang="en-US" sz="2800" dirty="0">
                <a:solidFill>
                  <a:schemeClr val="tx1"/>
                </a:solidFill>
                <a:latin typeface="Times New Roman" panose="02020603050405020304" pitchFamily="18" charset="0"/>
                <a:cs typeface="Times New Roman" panose="02020603050405020304" pitchFamily="18" charset="0"/>
              </a:rPr>
              <a:t> 	Instruct the model to work out its own solution instead of rushing to the conclusion. Here, in this example, student solution is wrong. The maintenance cost should be 100,000 + 10x.</a:t>
            </a:r>
          </a:p>
        </p:txBody>
      </p:sp>
      <p:pic>
        <p:nvPicPr>
          <p:cNvPr id="12" name="Picture 11">
            <a:extLst>
              <a:ext uri="{FF2B5EF4-FFF2-40B4-BE49-F238E27FC236}">
                <a16:creationId xmlns:a16="http://schemas.microsoft.com/office/drawing/2014/main" id="{1280927E-E8EF-5931-5A27-5D913AFFC41C}"/>
              </a:ext>
            </a:extLst>
          </p:cNvPr>
          <p:cNvPicPr>
            <a:picLocks noChangeAspect="1"/>
          </p:cNvPicPr>
          <p:nvPr/>
        </p:nvPicPr>
        <p:blipFill>
          <a:blip r:embed="rId4"/>
          <a:srcRect/>
          <a:stretch/>
        </p:blipFill>
        <p:spPr>
          <a:xfrm>
            <a:off x="235836" y="3616075"/>
            <a:ext cx="5733810" cy="1111879"/>
          </a:xfrm>
          <a:prstGeom prst="rect">
            <a:avLst/>
          </a:prstGeom>
        </p:spPr>
      </p:pic>
    </p:spTree>
    <p:extLst>
      <p:ext uri="{BB962C8B-B14F-4D97-AF65-F5344CB8AC3E}">
        <p14:creationId xmlns:p14="http://schemas.microsoft.com/office/powerpoint/2010/main" val="167035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578437" y="6095868"/>
            <a:ext cx="11029617" cy="598671"/>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Some Famous LLM models are shown in the figure. Note, the size of the circle actually determines whether it is a larger LLM or smaller LLM.</a:t>
            </a:r>
          </a:p>
        </p:txBody>
      </p:sp>
      <p:pic>
        <p:nvPicPr>
          <p:cNvPr id="14" name="Picture Placeholder 13">
            <a:extLst>
              <a:ext uri="{FF2B5EF4-FFF2-40B4-BE49-F238E27FC236}">
                <a16:creationId xmlns:a16="http://schemas.microsoft.com/office/drawing/2014/main" id="{8C5C90F0-402F-1349-859E-530FFE16CB1E}"/>
              </a:ext>
            </a:extLst>
          </p:cNvPr>
          <p:cNvPicPr>
            <a:picLocks noGrp="1" noChangeAspect="1"/>
          </p:cNvPicPr>
          <p:nvPr>
            <p:ph type="pic" idx="1"/>
          </p:nvPr>
        </p:nvPicPr>
        <p:blipFill>
          <a:blip r:embed="rId3"/>
          <a:srcRect l="2500" r="2500"/>
          <a:stretch>
            <a:fillRect/>
          </a:stretch>
        </p:blipFill>
        <p:spPr>
          <a:xfrm>
            <a:off x="447675" y="600075"/>
            <a:ext cx="11290300" cy="5378450"/>
          </a:xfrm>
        </p:spPr>
      </p:pic>
    </p:spTree>
    <p:extLst>
      <p:ext uri="{BB962C8B-B14F-4D97-AF65-F5344CB8AC3E}">
        <p14:creationId xmlns:p14="http://schemas.microsoft.com/office/powerpoint/2010/main" val="2793316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C43784-680A-7099-A65A-D25650828FE0}"/>
              </a:ext>
            </a:extLst>
          </p:cNvPr>
          <p:cNvPicPr>
            <a:picLocks noChangeAspect="1"/>
          </p:cNvPicPr>
          <p:nvPr/>
        </p:nvPicPr>
        <p:blipFill>
          <a:blip r:embed="rId3"/>
          <a:stretch>
            <a:fillRect/>
          </a:stretch>
        </p:blipFill>
        <p:spPr>
          <a:xfrm>
            <a:off x="138411" y="777766"/>
            <a:ext cx="4655891" cy="5933089"/>
          </a:xfrm>
          <a:prstGeom prst="rect">
            <a:avLst/>
          </a:prstGeom>
        </p:spPr>
      </p:pic>
      <p:pic>
        <p:nvPicPr>
          <p:cNvPr id="11" name="Picture 10">
            <a:extLst>
              <a:ext uri="{FF2B5EF4-FFF2-40B4-BE49-F238E27FC236}">
                <a16:creationId xmlns:a16="http://schemas.microsoft.com/office/drawing/2014/main" id="{AE60E5CB-527A-005C-8060-83551A435241}"/>
              </a:ext>
            </a:extLst>
          </p:cNvPr>
          <p:cNvPicPr>
            <a:picLocks noChangeAspect="1"/>
          </p:cNvPicPr>
          <p:nvPr/>
        </p:nvPicPr>
        <p:blipFill>
          <a:blip r:embed="rId4"/>
          <a:stretch>
            <a:fillRect/>
          </a:stretch>
        </p:blipFill>
        <p:spPr>
          <a:xfrm>
            <a:off x="4102444" y="777766"/>
            <a:ext cx="4655890" cy="5507420"/>
          </a:xfrm>
          <a:prstGeom prst="rect">
            <a:avLst/>
          </a:prstGeom>
        </p:spPr>
      </p:pic>
      <p:pic>
        <p:nvPicPr>
          <p:cNvPr id="18" name="Picture 17">
            <a:extLst>
              <a:ext uri="{FF2B5EF4-FFF2-40B4-BE49-F238E27FC236}">
                <a16:creationId xmlns:a16="http://schemas.microsoft.com/office/drawing/2014/main" id="{82BF37AB-32C1-4C77-8306-96F118420976}"/>
              </a:ext>
            </a:extLst>
          </p:cNvPr>
          <p:cNvPicPr>
            <a:picLocks noChangeAspect="1"/>
          </p:cNvPicPr>
          <p:nvPr/>
        </p:nvPicPr>
        <p:blipFill>
          <a:blip r:embed="rId5"/>
          <a:stretch>
            <a:fillRect/>
          </a:stretch>
        </p:blipFill>
        <p:spPr>
          <a:xfrm>
            <a:off x="6430389" y="801414"/>
            <a:ext cx="5761611" cy="2942896"/>
          </a:xfrm>
          <a:prstGeom prst="rect">
            <a:avLst/>
          </a:prstGeom>
        </p:spPr>
      </p:pic>
    </p:spTree>
    <p:extLst>
      <p:ext uri="{BB962C8B-B14F-4D97-AF65-F5344CB8AC3E}">
        <p14:creationId xmlns:p14="http://schemas.microsoft.com/office/powerpoint/2010/main" val="3899245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698292" y="1178212"/>
            <a:ext cx="10579308" cy="4728603"/>
          </a:xfrm>
        </p:spPr>
        <p:txBody>
          <a:bodyPr>
            <a:noAutofit/>
          </a:bodyPr>
          <a:lstStyle/>
          <a:p>
            <a:pPr algn="just"/>
            <a:r>
              <a:rPr lang="en-US" sz="2800" dirty="0">
                <a:solidFill>
                  <a:schemeClr val="tx1"/>
                </a:solidFill>
                <a:latin typeface="Times New Roman" panose="02020603050405020304" pitchFamily="18" charset="0"/>
                <a:cs typeface="Times New Roman" panose="02020603050405020304" pitchFamily="18" charset="0"/>
              </a:rPr>
              <a:t>Instruct the model to solve the problem first then give the feedback over student’s solution. Before giving the same query(question with student’s solution, we instruct LLM to write it’s own solution and check student’s solution.  Previous slide example clearly demonstrates that breaking down the task into steps and instructing it to calculate it’s own solution and give more time to model will help you get more accurate completions. </a:t>
            </a:r>
          </a:p>
        </p:txBody>
      </p:sp>
    </p:spTree>
    <p:extLst>
      <p:ext uri="{BB962C8B-B14F-4D97-AF65-F5344CB8AC3E}">
        <p14:creationId xmlns:p14="http://schemas.microsoft.com/office/powerpoint/2010/main" val="1371288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659757" y="678338"/>
            <a:ext cx="10341132" cy="6016654"/>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Limitations of LLM:</a:t>
            </a:r>
          </a:p>
          <a:p>
            <a:pPr lvl="1"/>
            <a:r>
              <a:rPr lang="en-US" sz="2600" b="1" dirty="0">
                <a:solidFill>
                  <a:schemeClr val="tx1"/>
                </a:solidFill>
                <a:latin typeface="Times New Roman" panose="02020603050405020304" pitchFamily="18" charset="0"/>
                <a:cs typeface="Times New Roman" panose="02020603050405020304" pitchFamily="18" charset="0"/>
              </a:rPr>
              <a:t>Hallucinations:</a:t>
            </a:r>
          </a:p>
          <a:p>
            <a:pPr lvl="2"/>
            <a:r>
              <a:rPr lang="en-US" sz="2800" dirty="0">
                <a:solidFill>
                  <a:schemeClr val="tx1"/>
                </a:solidFill>
                <a:latin typeface="Times New Roman" panose="02020603050405020304" pitchFamily="18" charset="0"/>
                <a:cs typeface="Times New Roman" panose="02020603050405020304" pitchFamily="18" charset="0"/>
              </a:rPr>
              <a:t>Although LLM is provided with vast amount of knowledge during training, it doesn’t perfectly memorized the knowledge. Therefore, it can’t predict the boundary of the language that is known. In other words, it may try to answers those queries which contains obscure topics. That means, the model make things up that are plausible but actually not true.</a:t>
            </a:r>
          </a:p>
        </p:txBody>
      </p:sp>
    </p:spTree>
    <p:extLst>
      <p:ext uri="{BB962C8B-B14F-4D97-AF65-F5344CB8AC3E}">
        <p14:creationId xmlns:p14="http://schemas.microsoft.com/office/powerpoint/2010/main" val="1664941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235836" y="830206"/>
            <a:ext cx="11817752" cy="860795"/>
          </a:xfrm>
        </p:spPr>
        <p:txBody>
          <a:bodyPr>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Hallucination</a:t>
            </a:r>
            <a:endParaRPr lang="en-US" sz="2800" b="1" dirty="0">
              <a:solidFill>
                <a:schemeClr val="tx1"/>
              </a:solidFill>
              <a:latin typeface="Times New Roman" panose="02020603050405020304" pitchFamily="18" charset="0"/>
              <a:cs typeface="Times New Roman" panose="02020603050405020304" pitchFamily="18" charset="0"/>
            </a:endParaRPr>
          </a:p>
          <a:p>
            <a:pPr algn="ctr"/>
            <a:r>
              <a:rPr lang="en-US" sz="2800" dirty="0">
                <a:solidFill>
                  <a:schemeClr val="tx1"/>
                </a:solidFill>
                <a:latin typeface="Times New Roman" panose="02020603050405020304" pitchFamily="18" charset="0"/>
                <a:cs typeface="Times New Roman" panose="02020603050405020304" pitchFamily="18" charset="0"/>
              </a:rPr>
              <a:t>Company name is real but product is not real.</a:t>
            </a:r>
          </a:p>
        </p:txBody>
      </p:sp>
      <p:pic>
        <p:nvPicPr>
          <p:cNvPr id="6" name="Picture Placeholder 5">
            <a:extLst>
              <a:ext uri="{FF2B5EF4-FFF2-40B4-BE49-F238E27FC236}">
                <a16:creationId xmlns:a16="http://schemas.microsoft.com/office/drawing/2014/main" id="{BC65BE15-675C-70C0-4C62-AB62172C5677}"/>
              </a:ext>
            </a:extLst>
          </p:cNvPr>
          <p:cNvPicPr>
            <a:picLocks noGrp="1" noChangeAspect="1"/>
          </p:cNvPicPr>
          <p:nvPr>
            <p:ph type="pic" idx="1"/>
          </p:nvPr>
        </p:nvPicPr>
        <p:blipFill>
          <a:blip r:embed="rId3"/>
          <a:stretch>
            <a:fillRect/>
          </a:stretch>
        </p:blipFill>
        <p:spPr>
          <a:xfrm>
            <a:off x="85162" y="3237186"/>
            <a:ext cx="6147472" cy="1278693"/>
          </a:xfrm>
          <a:prstGeom prst="rect">
            <a:avLst/>
          </a:prstGeom>
        </p:spPr>
      </p:pic>
      <p:pic>
        <p:nvPicPr>
          <p:cNvPr id="8" name="Picture 7">
            <a:extLst>
              <a:ext uri="{FF2B5EF4-FFF2-40B4-BE49-F238E27FC236}">
                <a16:creationId xmlns:a16="http://schemas.microsoft.com/office/drawing/2014/main" id="{0DC15DF9-B3ED-0EFF-F7BB-6D8A440502F2}"/>
              </a:ext>
            </a:extLst>
          </p:cNvPr>
          <p:cNvPicPr>
            <a:picLocks noChangeAspect="1"/>
          </p:cNvPicPr>
          <p:nvPr/>
        </p:nvPicPr>
        <p:blipFill>
          <a:blip r:embed="rId4"/>
          <a:stretch>
            <a:fillRect/>
          </a:stretch>
        </p:blipFill>
        <p:spPr>
          <a:xfrm>
            <a:off x="6327227" y="2017986"/>
            <a:ext cx="6147472" cy="4424855"/>
          </a:xfrm>
          <a:prstGeom prst="rect">
            <a:avLst/>
          </a:prstGeom>
        </p:spPr>
      </p:pic>
    </p:spTree>
    <p:extLst>
      <p:ext uri="{BB962C8B-B14F-4D97-AF65-F5344CB8AC3E}">
        <p14:creationId xmlns:p14="http://schemas.microsoft.com/office/powerpoint/2010/main" val="2020776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88C548-4BF2-AF3F-C591-4F6281EBB94A}"/>
              </a:ext>
            </a:extLst>
          </p:cNvPr>
          <p:cNvPicPr>
            <a:picLocks noChangeAspect="1"/>
          </p:cNvPicPr>
          <p:nvPr/>
        </p:nvPicPr>
        <p:blipFill>
          <a:blip r:embed="rId2"/>
          <a:stretch>
            <a:fillRect/>
          </a:stretch>
        </p:blipFill>
        <p:spPr>
          <a:xfrm>
            <a:off x="6800194" y="2052145"/>
            <a:ext cx="5002924" cy="2753710"/>
          </a:xfrm>
          <a:prstGeom prst="rect">
            <a:avLst/>
          </a:prstGeom>
        </p:spPr>
      </p:pic>
      <p:sp>
        <p:nvSpPr>
          <p:cNvPr id="5" name="TextBox 4">
            <a:extLst>
              <a:ext uri="{FF2B5EF4-FFF2-40B4-BE49-F238E27FC236}">
                <a16:creationId xmlns:a16="http://schemas.microsoft.com/office/drawing/2014/main" id="{B80FBCBD-FB4D-0952-F06A-CFB5359A93FE}"/>
              </a:ext>
            </a:extLst>
          </p:cNvPr>
          <p:cNvSpPr txBox="1"/>
          <p:nvPr/>
        </p:nvSpPr>
        <p:spPr>
          <a:xfrm>
            <a:off x="620110" y="1159731"/>
            <a:ext cx="6096000" cy="501675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Iterative Prompt Development</a:t>
            </a:r>
          </a:p>
          <a:p>
            <a:endParaRPr lang="en-US"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Just like working on an effective Machine Learning model where after getting the idea, you implement the code, train it, evaluate it and perform error analysis if required, process of prompt development for your application is also similar. </a:t>
            </a:r>
          </a:p>
        </p:txBody>
      </p:sp>
    </p:spTree>
    <p:extLst>
      <p:ext uri="{BB962C8B-B14F-4D97-AF65-F5344CB8AC3E}">
        <p14:creationId xmlns:p14="http://schemas.microsoft.com/office/powerpoint/2010/main" val="1776779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659757" y="678338"/>
            <a:ext cx="10341132" cy="6016654"/>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Iterative Process:</a:t>
            </a:r>
          </a:p>
          <a:p>
            <a:pPr lvl="1"/>
            <a:r>
              <a:rPr lang="en-US" sz="2600" dirty="0">
                <a:solidFill>
                  <a:schemeClr val="tx1"/>
                </a:solidFill>
                <a:latin typeface="Times New Roman" panose="02020603050405020304" pitchFamily="18" charset="0"/>
                <a:cs typeface="Times New Roman" panose="02020603050405020304" pitchFamily="18" charset="0"/>
              </a:rPr>
              <a:t>1) Get Idea = Task that you want your LLM to carry out.</a:t>
            </a:r>
          </a:p>
          <a:p>
            <a:pPr lvl="1"/>
            <a:r>
              <a:rPr lang="en-US" sz="2600" dirty="0">
                <a:solidFill>
                  <a:schemeClr val="tx1"/>
                </a:solidFill>
                <a:latin typeface="Times New Roman" panose="02020603050405020304" pitchFamily="18" charset="0"/>
                <a:cs typeface="Times New Roman" panose="02020603050405020304" pitchFamily="18" charset="0"/>
              </a:rPr>
              <a:t>2) Write prompt = Following all the guidelines and tactics, write prompt as your first attempt.</a:t>
            </a:r>
          </a:p>
          <a:p>
            <a:pPr lvl="1"/>
            <a:r>
              <a:rPr lang="en-US" sz="2600" dirty="0">
                <a:solidFill>
                  <a:schemeClr val="tx1"/>
                </a:solidFill>
                <a:latin typeface="Times New Roman" panose="02020603050405020304" pitchFamily="18" charset="0"/>
                <a:cs typeface="Times New Roman" panose="02020603050405020304" pitchFamily="18" charset="0"/>
              </a:rPr>
              <a:t>3) Run it on the model to get results</a:t>
            </a:r>
          </a:p>
          <a:p>
            <a:r>
              <a:rPr lang="en-US" sz="2800" dirty="0">
                <a:solidFill>
                  <a:schemeClr val="tx1"/>
                </a:solidFill>
                <a:latin typeface="Times New Roman" panose="02020603050405020304" pitchFamily="18" charset="0"/>
                <a:cs typeface="Times New Roman" panose="02020603050405020304" pitchFamily="18" charset="0"/>
              </a:rPr>
              <a:t>If the results are not promising, analyze it whether the instruction is not clear enough for the model to understand or model rushes to jump the conclusion.</a:t>
            </a:r>
          </a:p>
          <a:p>
            <a:r>
              <a:rPr lang="en-US" sz="2800" dirty="0">
                <a:solidFill>
                  <a:schemeClr val="tx1"/>
                </a:solidFill>
                <a:latin typeface="Times New Roman" panose="02020603050405020304" pitchFamily="18" charset="0"/>
                <a:cs typeface="Times New Roman" panose="02020603050405020304" pitchFamily="18" charset="0"/>
              </a:rPr>
              <a:t>After analyzing, refine the idea and prompt and go through all steps again until you get a good prompt for your application.</a:t>
            </a:r>
          </a:p>
        </p:txBody>
      </p:sp>
      <p:sp>
        <p:nvSpPr>
          <p:cNvPr id="4" name="Arrow: Curved Up 3">
            <a:extLst>
              <a:ext uri="{FF2B5EF4-FFF2-40B4-BE49-F238E27FC236}">
                <a16:creationId xmlns:a16="http://schemas.microsoft.com/office/drawing/2014/main" id="{6541BA85-78B8-52A0-6A60-16EF24CA2EC6}"/>
              </a:ext>
            </a:extLst>
          </p:cNvPr>
          <p:cNvSpPr/>
          <p:nvPr/>
        </p:nvSpPr>
        <p:spPr>
          <a:xfrm rot="16200000">
            <a:off x="9418324" y="2108200"/>
            <a:ext cx="1757679" cy="88392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6722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183284" y="1474012"/>
            <a:ext cx="5544854" cy="636334"/>
          </a:xfrm>
        </p:spPr>
        <p:txBody>
          <a:bodyPr>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Example: </a:t>
            </a:r>
            <a:r>
              <a:rPr lang="en-US" sz="3200" dirty="0">
                <a:solidFill>
                  <a:schemeClr val="tx1"/>
                </a:solidFill>
                <a:latin typeface="Times New Roman" panose="02020603050405020304" pitchFamily="18" charset="0"/>
                <a:cs typeface="Times New Roman" panose="02020603050405020304" pitchFamily="18" charset="0"/>
              </a:rPr>
              <a:t>A very </a:t>
            </a:r>
            <a:r>
              <a:rPr lang="en-US" sz="2800" dirty="0">
                <a:solidFill>
                  <a:schemeClr val="tx1"/>
                </a:solidFill>
                <a:latin typeface="Times New Roman" panose="02020603050405020304" pitchFamily="18" charset="0"/>
                <a:cs typeface="Times New Roman" panose="02020603050405020304" pitchFamily="18" charset="0"/>
              </a:rPr>
              <a:t>First attempt:</a:t>
            </a:r>
          </a:p>
          <a:p>
            <a:pPr algn="ctr"/>
            <a:endParaRPr lang="en-US" sz="32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064BDE1-CC4A-EB4C-7243-B0276C9D3391}"/>
              </a:ext>
            </a:extLst>
          </p:cNvPr>
          <p:cNvPicPr>
            <a:picLocks noChangeAspect="1"/>
          </p:cNvPicPr>
          <p:nvPr/>
        </p:nvPicPr>
        <p:blipFill>
          <a:blip r:embed="rId3"/>
          <a:stretch>
            <a:fillRect/>
          </a:stretch>
        </p:blipFill>
        <p:spPr>
          <a:xfrm>
            <a:off x="50800" y="2829779"/>
            <a:ext cx="6045200" cy="2369820"/>
          </a:xfrm>
          <a:prstGeom prst="rect">
            <a:avLst/>
          </a:prstGeom>
        </p:spPr>
      </p:pic>
      <p:pic>
        <p:nvPicPr>
          <p:cNvPr id="8" name="Picture Placeholder 7">
            <a:extLst>
              <a:ext uri="{FF2B5EF4-FFF2-40B4-BE49-F238E27FC236}">
                <a16:creationId xmlns:a16="http://schemas.microsoft.com/office/drawing/2014/main" id="{DDA21269-C3D0-AB59-F21D-D23655F4BE44}"/>
              </a:ext>
            </a:extLst>
          </p:cNvPr>
          <p:cNvPicPr>
            <a:picLocks noGrp="1" noChangeAspect="1"/>
          </p:cNvPicPr>
          <p:nvPr>
            <p:ph type="pic" idx="1"/>
          </p:nvPr>
        </p:nvPicPr>
        <p:blipFill>
          <a:blip r:embed="rId4"/>
          <a:stretch>
            <a:fillRect/>
          </a:stretch>
        </p:blipFill>
        <p:spPr>
          <a:xfrm>
            <a:off x="6607853" y="570121"/>
            <a:ext cx="5114361" cy="4018850"/>
          </a:xfrm>
          <a:prstGeom prst="rect">
            <a:avLst/>
          </a:prstGeom>
        </p:spPr>
      </p:pic>
      <p:pic>
        <p:nvPicPr>
          <p:cNvPr id="16" name="Picture 15">
            <a:extLst>
              <a:ext uri="{FF2B5EF4-FFF2-40B4-BE49-F238E27FC236}">
                <a16:creationId xmlns:a16="http://schemas.microsoft.com/office/drawing/2014/main" id="{F5AEEFC7-9FA0-AD3C-75D9-D0F6D48B9CD3}"/>
              </a:ext>
            </a:extLst>
          </p:cNvPr>
          <p:cNvPicPr>
            <a:picLocks noChangeAspect="1"/>
          </p:cNvPicPr>
          <p:nvPr/>
        </p:nvPicPr>
        <p:blipFill>
          <a:blip r:embed="rId5"/>
          <a:stretch>
            <a:fillRect/>
          </a:stretch>
        </p:blipFill>
        <p:spPr>
          <a:xfrm>
            <a:off x="6607853" y="4014689"/>
            <a:ext cx="5114361" cy="2788920"/>
          </a:xfrm>
          <a:prstGeom prst="rect">
            <a:avLst/>
          </a:prstGeom>
        </p:spPr>
      </p:pic>
    </p:spTree>
    <p:extLst>
      <p:ext uri="{BB962C8B-B14F-4D97-AF65-F5344CB8AC3E}">
        <p14:creationId xmlns:p14="http://schemas.microsoft.com/office/powerpoint/2010/main" val="1748549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471050" y="3110833"/>
            <a:ext cx="5544854" cy="636334"/>
          </a:xfrm>
        </p:spPr>
        <p:txBody>
          <a:bodyPr>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Example: </a:t>
            </a:r>
            <a:r>
              <a:rPr lang="en-US" sz="3200" dirty="0">
                <a:solidFill>
                  <a:schemeClr val="tx1"/>
                </a:solidFill>
                <a:latin typeface="Times New Roman" panose="02020603050405020304" pitchFamily="18" charset="0"/>
                <a:cs typeface="Times New Roman" panose="02020603050405020304" pitchFamily="18" charset="0"/>
              </a:rPr>
              <a:t>A very </a:t>
            </a:r>
            <a:r>
              <a:rPr lang="en-US" sz="2800" dirty="0">
                <a:solidFill>
                  <a:schemeClr val="tx1"/>
                </a:solidFill>
                <a:latin typeface="Times New Roman" panose="02020603050405020304" pitchFamily="18" charset="0"/>
                <a:cs typeface="Times New Roman" panose="02020603050405020304" pitchFamily="18" charset="0"/>
              </a:rPr>
              <a:t>First attempt:</a:t>
            </a:r>
          </a:p>
          <a:p>
            <a:pPr algn="ctr"/>
            <a:r>
              <a:rPr lang="en-US" sz="2800" b="1" dirty="0">
                <a:solidFill>
                  <a:schemeClr val="tx1"/>
                </a:solidFill>
                <a:latin typeface="Times New Roman" panose="02020603050405020304" pitchFamily="18" charset="0"/>
                <a:cs typeface="Times New Roman" panose="02020603050405020304" pitchFamily="18" charset="0"/>
              </a:rPr>
              <a:t>Issue1: </a:t>
            </a:r>
            <a:r>
              <a:rPr lang="en-US" sz="2800" dirty="0">
                <a:solidFill>
                  <a:schemeClr val="tx1"/>
                </a:solidFill>
                <a:latin typeface="Times New Roman" panose="02020603050405020304" pitchFamily="18" charset="0"/>
                <a:cs typeface="Times New Roman" panose="02020603050405020304" pitchFamily="18" charset="0"/>
              </a:rPr>
              <a:t>The output is relevant and good to go but it is too length.</a:t>
            </a:r>
          </a:p>
          <a:p>
            <a:pPr algn="ctr"/>
            <a:r>
              <a:rPr lang="en-US" sz="2800" b="1" dirty="0">
                <a:solidFill>
                  <a:schemeClr val="tx1"/>
                </a:solidFill>
                <a:latin typeface="Times New Roman" panose="02020603050405020304" pitchFamily="18" charset="0"/>
                <a:cs typeface="Times New Roman" panose="02020603050405020304" pitchFamily="18" charset="0"/>
              </a:rPr>
              <a:t>Solution1: </a:t>
            </a:r>
            <a:r>
              <a:rPr lang="en-US" sz="2800" dirty="0">
                <a:solidFill>
                  <a:schemeClr val="tx1"/>
                </a:solidFill>
                <a:latin typeface="Times New Roman" panose="02020603050405020304" pitchFamily="18" charset="0"/>
                <a:cs typeface="Times New Roman" panose="02020603050405020304" pitchFamily="18" charset="0"/>
              </a:rPr>
              <a:t>Limit the number of words in the completion.</a:t>
            </a:r>
            <a:endParaRPr lang="en-US" sz="2800" b="1" dirty="0">
              <a:solidFill>
                <a:schemeClr val="tx1"/>
              </a:solidFill>
              <a:latin typeface="Times New Roman" panose="02020603050405020304" pitchFamily="18" charset="0"/>
              <a:cs typeface="Times New Roman" panose="02020603050405020304" pitchFamily="18" charset="0"/>
            </a:endParaRPr>
          </a:p>
          <a:p>
            <a:pPr algn="ctr"/>
            <a:endParaRPr lang="en-US" sz="3200" dirty="0">
              <a:solidFill>
                <a:schemeClr val="tx1"/>
              </a:solidFill>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177722C2-B635-CC4F-98B8-F1E0697428BD}"/>
              </a:ext>
            </a:extLst>
          </p:cNvPr>
          <p:cNvPicPr>
            <a:picLocks noGrp="1" noChangeAspect="1"/>
          </p:cNvPicPr>
          <p:nvPr>
            <p:ph type="pic" idx="1"/>
          </p:nvPr>
        </p:nvPicPr>
        <p:blipFill>
          <a:blip r:embed="rId3"/>
          <a:stretch>
            <a:fillRect/>
          </a:stretch>
        </p:blipFill>
        <p:spPr>
          <a:xfrm>
            <a:off x="6096000" y="777766"/>
            <a:ext cx="5624950" cy="5234151"/>
          </a:xfrm>
          <a:prstGeom prst="rect">
            <a:avLst/>
          </a:prstGeom>
        </p:spPr>
      </p:pic>
    </p:spTree>
    <p:extLst>
      <p:ext uri="{BB962C8B-B14F-4D97-AF65-F5344CB8AC3E}">
        <p14:creationId xmlns:p14="http://schemas.microsoft.com/office/powerpoint/2010/main" val="780698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469786" y="3820509"/>
            <a:ext cx="5544854" cy="636334"/>
          </a:xfrm>
        </p:spPr>
        <p:txBody>
          <a:bodyPr>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Solution1: </a:t>
            </a:r>
            <a:r>
              <a:rPr lang="en-US" sz="3200" dirty="0">
                <a:solidFill>
                  <a:schemeClr val="tx1"/>
                </a:solidFill>
                <a:latin typeface="Times New Roman" panose="02020603050405020304" pitchFamily="18" charset="0"/>
                <a:cs typeface="Times New Roman" panose="02020603050405020304" pitchFamily="18" charset="0"/>
              </a:rPr>
              <a:t>Limit the words in completion</a:t>
            </a:r>
            <a:r>
              <a:rPr lang="en-US" sz="2800" dirty="0">
                <a:solidFill>
                  <a:schemeClr val="tx1"/>
                </a:solidFill>
                <a:latin typeface="Times New Roman" panose="02020603050405020304" pitchFamily="18" charset="0"/>
                <a:cs typeface="Times New Roman" panose="02020603050405020304" pitchFamily="18" charset="0"/>
              </a:rPr>
              <a:t>:</a:t>
            </a:r>
          </a:p>
          <a:p>
            <a:pPr algn="ctr"/>
            <a:r>
              <a:rPr lang="en-US" sz="2800" b="1" dirty="0">
                <a:solidFill>
                  <a:schemeClr val="tx1"/>
                </a:solidFill>
                <a:latin typeface="Times New Roman" panose="02020603050405020304" pitchFamily="18" charset="0"/>
                <a:cs typeface="Times New Roman" panose="02020603050405020304" pitchFamily="18" charset="0"/>
              </a:rPr>
              <a:t>Analysis</a:t>
            </a:r>
            <a:r>
              <a:rPr lang="en-US" sz="2800" dirty="0">
                <a:solidFill>
                  <a:schemeClr val="tx1"/>
                </a:solidFill>
                <a:latin typeface="Times New Roman" panose="02020603050405020304" pitchFamily="18" charset="0"/>
                <a:cs typeface="Times New Roman" panose="02020603050405020304" pitchFamily="18" charset="0"/>
              </a:rPr>
              <a:t>: The output is not bad, it is short description with enough details. LLM are not great in following the exact precise count of words. </a:t>
            </a:r>
          </a:p>
          <a:p>
            <a:pPr algn="ctr"/>
            <a:r>
              <a:rPr lang="en-US" sz="2800" b="1" dirty="0">
                <a:solidFill>
                  <a:schemeClr val="tx1"/>
                </a:solidFill>
                <a:latin typeface="Times New Roman" panose="02020603050405020304" pitchFamily="18" charset="0"/>
                <a:cs typeface="Times New Roman" panose="02020603050405020304" pitchFamily="18" charset="0"/>
              </a:rPr>
              <a:t>Issue2: </a:t>
            </a:r>
            <a:r>
              <a:rPr lang="en-US" sz="2800" dirty="0">
                <a:solidFill>
                  <a:schemeClr val="tx1"/>
                </a:solidFill>
                <a:latin typeface="Times New Roman" panose="02020603050405020304" pitchFamily="18" charset="0"/>
                <a:cs typeface="Times New Roman" panose="02020603050405020304" pitchFamily="18" charset="0"/>
              </a:rPr>
              <a:t>Text should be more eye catching and effective if technical details of furniture is there which is why website exists. In other words, </a:t>
            </a:r>
            <a:r>
              <a:rPr lang="en-US" sz="2600" b="1" dirty="0">
                <a:solidFill>
                  <a:schemeClr val="tx1"/>
                </a:solidFill>
                <a:latin typeface="Times New Roman" panose="02020603050405020304" pitchFamily="18" charset="0"/>
                <a:cs typeface="Times New Roman" panose="02020603050405020304" pitchFamily="18" charset="0"/>
              </a:rPr>
              <a:t>completion does focuses on irrelevant information</a:t>
            </a:r>
            <a:r>
              <a:rPr lang="en-US" sz="2800" i="1" dirty="0">
                <a:solidFill>
                  <a:schemeClr val="tx1"/>
                </a:solidFill>
                <a:latin typeface="Times New Roman" panose="02020603050405020304" pitchFamily="18" charset="0"/>
                <a:cs typeface="Times New Roman" panose="02020603050405020304" pitchFamily="18" charset="0"/>
              </a:rPr>
              <a:t>.</a:t>
            </a:r>
          </a:p>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endParaRPr lang="en-US" sz="3200"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0ACD8BD3-52D8-BBB8-6B7B-2FE41123BB3F}"/>
              </a:ext>
            </a:extLst>
          </p:cNvPr>
          <p:cNvPicPr>
            <a:picLocks noGrp="1" noChangeAspect="1"/>
          </p:cNvPicPr>
          <p:nvPr>
            <p:ph type="pic" idx="1"/>
          </p:nvPr>
        </p:nvPicPr>
        <p:blipFill>
          <a:blip r:embed="rId3"/>
          <a:stretch>
            <a:fillRect/>
          </a:stretch>
        </p:blipFill>
        <p:spPr>
          <a:xfrm>
            <a:off x="6177361" y="1313792"/>
            <a:ext cx="6666280" cy="5013435"/>
          </a:xfrm>
          <a:prstGeom prst="rect">
            <a:avLst/>
          </a:prstGeom>
        </p:spPr>
      </p:pic>
    </p:spTree>
    <p:extLst>
      <p:ext uri="{BB962C8B-B14F-4D97-AF65-F5344CB8AC3E}">
        <p14:creationId xmlns:p14="http://schemas.microsoft.com/office/powerpoint/2010/main" val="2543557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type="body" sz="half" idx="2"/>
          </p:nvPr>
        </p:nvSpPr>
        <p:spPr>
          <a:xfrm>
            <a:off x="358106" y="1422400"/>
            <a:ext cx="11102374" cy="375919"/>
          </a:xfrm>
        </p:spPr>
        <p:txBody>
          <a:bodyPr>
            <a:noAutofit/>
          </a:bodyPr>
          <a:lstStyle/>
          <a:p>
            <a:r>
              <a:rPr lang="en-US" sz="2600" b="1" dirty="0">
                <a:solidFill>
                  <a:schemeClr val="tx1"/>
                </a:solidFill>
                <a:latin typeface="Times New Roman" panose="02020603050405020304" pitchFamily="18" charset="0"/>
                <a:cs typeface="Times New Roman" panose="02020603050405020304" pitchFamily="18" charset="0"/>
              </a:rPr>
              <a:t>Solution2: </a:t>
            </a:r>
            <a:r>
              <a:rPr lang="en-US" sz="2600" dirty="0">
                <a:solidFill>
                  <a:schemeClr val="tx1"/>
                </a:solidFill>
                <a:latin typeface="Times New Roman" panose="02020603050405020304" pitchFamily="18" charset="0"/>
                <a:cs typeface="Times New Roman" panose="02020603050405020304" pitchFamily="18" charset="0"/>
              </a:rPr>
              <a:t>Modify the prompt, i.e. ask it to focus on aspects relevant to the intended audience.</a:t>
            </a:r>
          </a:p>
          <a:p>
            <a:pPr algn="ctr"/>
            <a:endParaRPr lang="en-US" sz="2600" dirty="0">
              <a:solidFill>
                <a:schemeClr val="tx1"/>
              </a:solidFill>
              <a:latin typeface="Times New Roman" panose="02020603050405020304" pitchFamily="18" charset="0"/>
              <a:cs typeface="Times New Roman" panose="02020603050405020304" pitchFamily="18" charset="0"/>
            </a:endParaRPr>
          </a:p>
          <a:p>
            <a:pPr algn="ctr"/>
            <a:endParaRPr lang="en-US" sz="2600" dirty="0">
              <a:solidFill>
                <a:schemeClr val="tx1"/>
              </a:solidFill>
              <a:latin typeface="Times New Roman" panose="02020603050405020304" pitchFamily="18"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id="{CA32138F-6EBA-ADAB-E37A-B74EF6566748}"/>
              </a:ext>
            </a:extLst>
          </p:cNvPr>
          <p:cNvPicPr>
            <a:picLocks noGrp="1" noChangeAspect="1"/>
          </p:cNvPicPr>
          <p:nvPr>
            <p:ph type="pic" idx="1"/>
          </p:nvPr>
        </p:nvPicPr>
        <p:blipFill>
          <a:blip r:embed="rId3"/>
          <a:stretch>
            <a:fillRect/>
          </a:stretch>
        </p:blipFill>
        <p:spPr>
          <a:xfrm>
            <a:off x="77373" y="1422400"/>
            <a:ext cx="5831920" cy="5070479"/>
          </a:xfrm>
          <a:prstGeom prst="rect">
            <a:avLst/>
          </a:prstGeom>
        </p:spPr>
      </p:pic>
      <p:pic>
        <p:nvPicPr>
          <p:cNvPr id="9" name="Picture 8">
            <a:extLst>
              <a:ext uri="{FF2B5EF4-FFF2-40B4-BE49-F238E27FC236}">
                <a16:creationId xmlns:a16="http://schemas.microsoft.com/office/drawing/2014/main" id="{CABDE43C-7D60-01C1-C31B-0DE81EA28268}"/>
              </a:ext>
            </a:extLst>
          </p:cNvPr>
          <p:cNvPicPr>
            <a:picLocks noChangeAspect="1"/>
          </p:cNvPicPr>
          <p:nvPr/>
        </p:nvPicPr>
        <p:blipFill>
          <a:blip r:embed="rId4"/>
          <a:stretch>
            <a:fillRect/>
          </a:stretch>
        </p:blipFill>
        <p:spPr>
          <a:xfrm>
            <a:off x="6050280" y="1051562"/>
            <a:ext cx="5410200" cy="3794760"/>
          </a:xfrm>
          <a:prstGeom prst="rect">
            <a:avLst/>
          </a:prstGeom>
        </p:spPr>
      </p:pic>
      <p:pic>
        <p:nvPicPr>
          <p:cNvPr id="11" name="Picture 10">
            <a:extLst>
              <a:ext uri="{FF2B5EF4-FFF2-40B4-BE49-F238E27FC236}">
                <a16:creationId xmlns:a16="http://schemas.microsoft.com/office/drawing/2014/main" id="{16BA337B-1B36-2A82-2C23-26B2E430E28E}"/>
              </a:ext>
            </a:extLst>
          </p:cNvPr>
          <p:cNvPicPr>
            <a:picLocks noChangeAspect="1"/>
          </p:cNvPicPr>
          <p:nvPr/>
        </p:nvPicPr>
        <p:blipFill>
          <a:blip r:embed="rId5"/>
          <a:stretch>
            <a:fillRect/>
          </a:stretch>
        </p:blipFill>
        <p:spPr>
          <a:xfrm>
            <a:off x="5958840" y="4846322"/>
            <a:ext cx="5501640" cy="1912620"/>
          </a:xfrm>
          <a:prstGeom prst="rect">
            <a:avLst/>
          </a:prstGeom>
        </p:spPr>
      </p:pic>
    </p:spTree>
    <p:extLst>
      <p:ext uri="{BB962C8B-B14F-4D97-AF65-F5344CB8AC3E}">
        <p14:creationId xmlns:p14="http://schemas.microsoft.com/office/powerpoint/2010/main" val="99972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599440" y="2377440"/>
            <a:ext cx="10690225" cy="4795520"/>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LLMs consists for following components:</a:t>
            </a:r>
          </a:p>
          <a:p>
            <a:pPr lvl="1"/>
            <a:r>
              <a:rPr lang="en-US" sz="2800" b="1" dirty="0">
                <a:solidFill>
                  <a:schemeClr val="tx1"/>
                </a:solidFill>
                <a:latin typeface="Times New Roman" panose="02020603050405020304" pitchFamily="18" charset="0"/>
                <a:cs typeface="Times New Roman" panose="02020603050405020304" pitchFamily="18" charset="0"/>
              </a:rPr>
              <a:t>Prompt</a:t>
            </a:r>
            <a:r>
              <a:rPr lang="en-US" sz="2800" dirty="0">
                <a:solidFill>
                  <a:schemeClr val="tx1"/>
                </a:solidFill>
                <a:latin typeface="Times New Roman" panose="02020603050405020304" pitchFamily="18" charset="0"/>
                <a:cs typeface="Times New Roman" panose="02020603050405020304" pitchFamily="18" charset="0"/>
              </a:rPr>
              <a:t> (Input pass to the model)</a:t>
            </a:r>
          </a:p>
          <a:p>
            <a:pPr lvl="1"/>
            <a:r>
              <a:rPr lang="en-US" sz="2800" b="1" dirty="0">
                <a:solidFill>
                  <a:schemeClr val="tx1"/>
                </a:solidFill>
                <a:latin typeface="Times New Roman" panose="02020603050405020304" pitchFamily="18" charset="0"/>
                <a:cs typeface="Times New Roman" panose="02020603050405020304" pitchFamily="18" charset="0"/>
              </a:rPr>
              <a:t>Completions</a:t>
            </a:r>
            <a:r>
              <a:rPr lang="en-US" sz="2800" dirty="0">
                <a:solidFill>
                  <a:schemeClr val="tx1"/>
                </a:solidFill>
                <a:latin typeface="Times New Roman" panose="02020603050405020304" pitchFamily="18" charset="0"/>
                <a:cs typeface="Times New Roman" panose="02020603050405020304" pitchFamily="18" charset="0"/>
              </a:rPr>
              <a:t> (Output generated by LLM)</a:t>
            </a:r>
          </a:p>
          <a:p>
            <a:pPr lvl="1"/>
            <a:r>
              <a:rPr lang="en-US" sz="2800" b="1" dirty="0">
                <a:solidFill>
                  <a:schemeClr val="tx1"/>
                </a:solidFill>
                <a:latin typeface="Times New Roman" panose="02020603050405020304" pitchFamily="18" charset="0"/>
                <a:cs typeface="Times New Roman" panose="02020603050405020304" pitchFamily="18" charset="0"/>
              </a:rPr>
              <a:t>Inference</a:t>
            </a:r>
            <a:r>
              <a:rPr lang="en-US" sz="2800" dirty="0">
                <a:solidFill>
                  <a:schemeClr val="tx1"/>
                </a:solidFill>
                <a:latin typeface="Times New Roman" panose="02020603050405020304" pitchFamily="18" charset="0"/>
                <a:cs typeface="Times New Roman" panose="02020603050405020304" pitchFamily="18" charset="0"/>
              </a:rPr>
              <a:t> (Act of using LLM to generate completion)</a:t>
            </a:r>
          </a:p>
          <a:p>
            <a:r>
              <a:rPr lang="en-US" sz="2800" dirty="0">
                <a:solidFill>
                  <a:schemeClr val="tx1"/>
                </a:solidFill>
                <a:latin typeface="Times New Roman" panose="02020603050405020304" pitchFamily="18" charset="0"/>
                <a:cs typeface="Times New Roman" panose="02020603050405020304" pitchFamily="18" charset="0"/>
              </a:rPr>
              <a:t>The space or memory available to the prompt is called as </a:t>
            </a:r>
            <a:r>
              <a:rPr lang="en-US" sz="2800" b="1" dirty="0">
                <a:solidFill>
                  <a:schemeClr val="tx1"/>
                </a:solidFill>
                <a:latin typeface="Times New Roman" panose="02020603050405020304" pitchFamily="18" charset="0"/>
                <a:cs typeface="Times New Roman" panose="02020603050405020304" pitchFamily="18" charset="0"/>
              </a:rPr>
              <a:t>Context</a:t>
            </a: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Window</a:t>
            </a:r>
            <a:r>
              <a:rPr lang="en-US" sz="2800" dirty="0">
                <a:solidFill>
                  <a:schemeClr val="tx1"/>
                </a:solidFill>
                <a:latin typeface="Times New Roman" panose="02020603050405020304" pitchFamily="18" charset="0"/>
                <a:cs typeface="Times New Roman" panose="02020603050405020304" pitchFamily="18" charset="0"/>
              </a:rPr>
              <a:t> (varies from model to model).</a:t>
            </a:r>
          </a:p>
          <a:p>
            <a:r>
              <a:rPr lang="en-US" sz="2800" dirty="0">
                <a:solidFill>
                  <a:schemeClr val="tx1"/>
                </a:solidFill>
                <a:latin typeface="Times New Roman" panose="02020603050405020304" pitchFamily="18" charset="0"/>
                <a:cs typeface="Times New Roman" panose="02020603050405020304" pitchFamily="18" charset="0"/>
              </a:rPr>
              <a:t>Typically, when you interact with some API  or libraries, you have to follow some formalized syntax to interact with. </a:t>
            </a:r>
          </a:p>
          <a:p>
            <a:r>
              <a:rPr lang="en-US" sz="2800" dirty="0">
                <a:solidFill>
                  <a:schemeClr val="tx1"/>
                </a:solidFill>
                <a:latin typeface="Times New Roman" panose="02020603050405020304" pitchFamily="18" charset="0"/>
                <a:cs typeface="Times New Roman" panose="02020603050405020304" pitchFamily="18" charset="0"/>
              </a:rPr>
              <a:t>However, LLM only takes Natural language or Human written instructions.</a:t>
            </a:r>
          </a:p>
          <a:p>
            <a:endParaRPr lang="en-US" sz="2800" dirty="0">
              <a:solidFill>
                <a:schemeClr val="tx1"/>
              </a:solidFill>
              <a:latin typeface="Times New Roman" panose="02020603050405020304" pitchFamily="18" charset="0"/>
              <a:cs typeface="Times New Roman" panose="02020603050405020304" pitchFamily="18" charset="0"/>
            </a:endParaRPr>
          </a:p>
          <a:p>
            <a:pPr lvl="1"/>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buNone/>
            </a:pPr>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buNone/>
            </a:pP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272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rot="10800000" flipV="1">
            <a:off x="659757" y="678338"/>
            <a:ext cx="10341132" cy="6016654"/>
          </a:xfrm>
        </p:spPr>
        <p:txBody>
          <a:bodyPr>
            <a:noAutofit/>
          </a:bodyPr>
          <a:lstStyle/>
          <a:p>
            <a:r>
              <a:rPr lang="en-US" sz="3200" b="1" dirty="0">
                <a:solidFill>
                  <a:schemeClr val="tx1"/>
                </a:solidFill>
                <a:latin typeface="Times New Roman" panose="02020603050405020304" pitchFamily="18" charset="0"/>
                <a:cs typeface="Times New Roman" panose="02020603050405020304" pitchFamily="18" charset="0"/>
              </a:rPr>
              <a:t>NOTE:</a:t>
            </a:r>
          </a:p>
          <a:p>
            <a:pPr lvl="1"/>
            <a:r>
              <a:rPr lang="en-US" sz="2600" dirty="0">
                <a:solidFill>
                  <a:schemeClr val="tx1"/>
                </a:solidFill>
                <a:latin typeface="Times New Roman" panose="02020603050405020304" pitchFamily="18" charset="0"/>
                <a:cs typeface="Times New Roman" panose="02020603050405020304" pitchFamily="18" charset="0"/>
              </a:rPr>
              <a:t>It is important to note that there exists no perfect prompt for any task. </a:t>
            </a:r>
          </a:p>
          <a:p>
            <a:pPr lvl="1"/>
            <a:r>
              <a:rPr lang="en-US" sz="2600" dirty="0">
                <a:solidFill>
                  <a:schemeClr val="tx1"/>
                </a:solidFill>
                <a:latin typeface="Times New Roman" panose="02020603050405020304" pitchFamily="18" charset="0"/>
                <a:cs typeface="Times New Roman" panose="02020603050405020304" pitchFamily="18" charset="0"/>
              </a:rPr>
              <a:t>You can develop a good prompt by following the iterative process for a specific task.</a:t>
            </a:r>
          </a:p>
          <a:p>
            <a:pPr lvl="1"/>
            <a:r>
              <a:rPr lang="en-US" sz="2600" dirty="0">
                <a:solidFill>
                  <a:schemeClr val="tx1"/>
                </a:solidFill>
                <a:latin typeface="Times New Roman" panose="02020603050405020304" pitchFamily="18" charset="0"/>
                <a:cs typeface="Times New Roman" panose="02020603050405020304" pitchFamily="18" charset="0"/>
              </a:rPr>
              <a:t>Sometimes, when your model is matured, it becomes useful to evaluate prompts against bunch of examples or multiple fact sheets and see it’s performance. </a:t>
            </a:r>
          </a:p>
        </p:txBody>
      </p:sp>
    </p:spTree>
    <p:extLst>
      <p:ext uri="{BB962C8B-B14F-4D97-AF65-F5344CB8AC3E}">
        <p14:creationId xmlns:p14="http://schemas.microsoft.com/office/powerpoint/2010/main" val="1908769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47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Generative AI </a:t>
            </a:r>
            <a:br>
              <a:rPr lang="en-US" sz="5400" b="1" cap="none" dirty="0">
                <a:solidFill>
                  <a:schemeClr val="tx1"/>
                </a:solidFill>
                <a:latin typeface="Times New Roman" panose="02020603050405020304" pitchFamily="18" charset="0"/>
                <a:cs typeface="Times New Roman" panose="02020603050405020304" pitchFamily="18" charset="0"/>
              </a:rPr>
            </a:br>
            <a:r>
              <a:rPr lang="en-US" sz="5400" b="1" cap="none" dirty="0">
                <a:solidFill>
                  <a:schemeClr val="tx1"/>
                </a:solidFill>
                <a:latin typeface="Times New Roman" panose="02020603050405020304" pitchFamily="18" charset="0"/>
                <a:cs typeface="Times New Roman" panose="02020603050405020304" pitchFamily="18" charset="0"/>
              </a:rPr>
              <a:t>Lifecycle</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631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6667" y="5174062"/>
            <a:ext cx="11208773" cy="1450258"/>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The project lifecycle of Generative AI is shown as above. It is comprised of four stages starting from defining the scope to the application integration.</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811530" y="728311"/>
            <a:ext cx="10568940" cy="4587240"/>
          </a:xfrm>
        </p:spPr>
      </p:pic>
    </p:spTree>
    <p:extLst>
      <p:ext uri="{BB962C8B-B14F-4D97-AF65-F5344CB8AC3E}">
        <p14:creationId xmlns:p14="http://schemas.microsoft.com/office/powerpoint/2010/main" val="1398274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6667" y="5174062"/>
            <a:ext cx="11208773" cy="1450258"/>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Stage:1 </a:t>
            </a:r>
          </a:p>
          <a:p>
            <a:pPr algn="ctr"/>
            <a:r>
              <a:rPr lang="en-US" sz="2800" b="1" dirty="0">
                <a:solidFill>
                  <a:schemeClr val="tx1"/>
                </a:solidFill>
                <a:latin typeface="Times New Roman" panose="02020603050405020304" pitchFamily="18" charset="0"/>
                <a:cs typeface="Times New Roman" panose="02020603050405020304" pitchFamily="18" charset="0"/>
              </a:rPr>
              <a:t>Define the use case or scope of your task.</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811530" y="728311"/>
            <a:ext cx="10568940" cy="4587240"/>
          </a:xfrm>
        </p:spPr>
      </p:pic>
    </p:spTree>
    <p:extLst>
      <p:ext uri="{BB962C8B-B14F-4D97-AF65-F5344CB8AC3E}">
        <p14:creationId xmlns:p14="http://schemas.microsoft.com/office/powerpoint/2010/main" val="3573983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86987" y="5174062"/>
            <a:ext cx="11208773" cy="1450258"/>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Stage:1 (</a:t>
            </a:r>
            <a:r>
              <a:rPr lang="en-US" sz="2800" dirty="0">
                <a:solidFill>
                  <a:schemeClr val="tx1"/>
                </a:solidFill>
                <a:latin typeface="Times New Roman" panose="02020603050405020304" pitchFamily="18" charset="0"/>
                <a:cs typeface="Times New Roman" panose="02020603050405020304" pitchFamily="18" charset="0"/>
              </a:rPr>
              <a:t>Define the scope as narrow as possible. Define what function the LLM have in your specified application (good at single task or many tasks). Define the use case carefully and accurately to save time and compute cost.</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811530" y="728311"/>
            <a:ext cx="10568940" cy="4587240"/>
          </a:xfrm>
        </p:spPr>
      </p:pic>
    </p:spTree>
    <p:extLst>
      <p:ext uri="{BB962C8B-B14F-4D97-AF65-F5344CB8AC3E}">
        <p14:creationId xmlns:p14="http://schemas.microsoft.com/office/powerpoint/2010/main" val="2960574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86987" y="5174062"/>
            <a:ext cx="11208773" cy="1450258"/>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Stage:2 </a:t>
            </a:r>
          </a:p>
          <a:p>
            <a:pPr algn="ctr"/>
            <a:r>
              <a:rPr lang="en-US" sz="2800" b="1" dirty="0">
                <a:solidFill>
                  <a:schemeClr val="tx1"/>
                </a:solidFill>
                <a:latin typeface="Times New Roman" panose="02020603050405020304" pitchFamily="18" charset="0"/>
                <a:cs typeface="Times New Roman" panose="02020603050405020304" pitchFamily="18" charset="0"/>
              </a:rPr>
              <a:t>Select the model to work with.</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811530" y="728311"/>
            <a:ext cx="10568940" cy="4587240"/>
          </a:xfrm>
        </p:spPr>
      </p:pic>
    </p:spTree>
    <p:extLst>
      <p:ext uri="{BB962C8B-B14F-4D97-AF65-F5344CB8AC3E}">
        <p14:creationId xmlns:p14="http://schemas.microsoft.com/office/powerpoint/2010/main" val="3886566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5174062"/>
            <a:ext cx="11551920" cy="1450258"/>
          </a:xfrm>
        </p:spPr>
        <p:txBody>
          <a:bodyPr>
            <a:normAutofit fontScale="92500" lnSpcReduction="20000"/>
          </a:bodyPr>
          <a:lstStyle/>
          <a:p>
            <a:pPr algn="just"/>
            <a:r>
              <a:rPr lang="en-US" sz="2800" b="1" dirty="0">
                <a:solidFill>
                  <a:schemeClr val="tx1"/>
                </a:solidFill>
                <a:latin typeface="Times New Roman" panose="02020603050405020304" pitchFamily="18" charset="0"/>
                <a:cs typeface="Times New Roman" panose="02020603050405020304" pitchFamily="18" charset="0"/>
              </a:rPr>
              <a:t>Stage2: (</a:t>
            </a:r>
            <a:r>
              <a:rPr lang="en-US" sz="2800" dirty="0">
                <a:solidFill>
                  <a:schemeClr val="tx1"/>
                </a:solidFill>
                <a:latin typeface="Times New Roman" panose="02020603050405020304" pitchFamily="18" charset="0"/>
                <a:cs typeface="Times New Roman" panose="02020603050405020304" pitchFamily="18" charset="0"/>
              </a:rPr>
              <a:t>After successfully scoped out your use case, the next step is to select the model to work. Here we have 2 options as illustrated in figure. Either train the existing foundation model </a:t>
            </a:r>
            <a:r>
              <a:rPr lang="en-US" sz="2800" b="1" dirty="0">
                <a:solidFill>
                  <a:schemeClr val="tx1"/>
                </a:solidFill>
                <a:latin typeface="Times New Roman" panose="02020603050405020304" pitchFamily="18" charset="0"/>
                <a:cs typeface="Times New Roman" panose="02020603050405020304" pitchFamily="18" charset="0"/>
              </a:rPr>
              <a:t>(pre-trained LLM) </a:t>
            </a:r>
            <a:r>
              <a:rPr lang="en-US" sz="2800" dirty="0">
                <a:solidFill>
                  <a:schemeClr val="tx1"/>
                </a:solidFill>
                <a:latin typeface="Times New Roman" panose="02020603050405020304" pitchFamily="18" charset="0"/>
                <a:cs typeface="Times New Roman" panose="02020603050405020304" pitchFamily="18" charset="0"/>
              </a:rPr>
              <a:t>or build your own LLM </a:t>
            </a:r>
            <a:r>
              <a:rPr lang="en-US" sz="2800" b="1" dirty="0">
                <a:solidFill>
                  <a:schemeClr val="tx1"/>
                </a:solidFill>
                <a:latin typeface="Times New Roman" panose="02020603050405020304" pitchFamily="18" charset="0"/>
                <a:cs typeface="Times New Roman" panose="02020603050405020304" pitchFamily="18" charset="0"/>
              </a:rPr>
              <a:t>(custom LLM).</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1645920" y="1046480"/>
            <a:ext cx="8453120" cy="3444240"/>
          </a:xfrm>
        </p:spPr>
      </p:pic>
    </p:spTree>
    <p:extLst>
      <p:ext uri="{BB962C8B-B14F-4D97-AF65-F5344CB8AC3E}">
        <p14:creationId xmlns:p14="http://schemas.microsoft.com/office/powerpoint/2010/main" val="1310546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21920" y="5174062"/>
            <a:ext cx="11948159" cy="1798320"/>
          </a:xfrm>
        </p:spPr>
        <p:txBody>
          <a:bodyPr>
            <a:normAutofit lnSpcReduction="10000"/>
          </a:bodyPr>
          <a:lstStyle/>
          <a:p>
            <a:pPr algn="just"/>
            <a:r>
              <a:rPr lang="en-US" sz="2400" dirty="0">
                <a:solidFill>
                  <a:schemeClr val="tx1"/>
                </a:solidFill>
                <a:latin typeface="Times New Roman" panose="02020603050405020304" pitchFamily="18" charset="0"/>
                <a:cs typeface="Times New Roman" panose="02020603050405020304" pitchFamily="18" charset="0"/>
              </a:rPr>
              <a:t>The Generative AI application developers of Hugging face or </a:t>
            </a:r>
            <a:r>
              <a:rPr lang="en-US" sz="2400" dirty="0" err="1">
                <a:solidFill>
                  <a:schemeClr val="tx1"/>
                </a:solidFill>
                <a:latin typeface="Times New Roman" panose="02020603050405020304" pitchFamily="18" charset="0"/>
                <a:cs typeface="Times New Roman" panose="02020603050405020304" pitchFamily="18" charset="0"/>
              </a:rPr>
              <a:t>pytorch</a:t>
            </a:r>
            <a:r>
              <a:rPr lang="en-US" sz="2400" dirty="0">
                <a:solidFill>
                  <a:schemeClr val="tx1"/>
                </a:solidFill>
                <a:latin typeface="Times New Roman" panose="02020603050405020304" pitchFamily="18" charset="0"/>
                <a:cs typeface="Times New Roman" panose="02020603050405020304" pitchFamily="18" charset="0"/>
              </a:rPr>
              <a:t> have created</a:t>
            </a:r>
            <a:r>
              <a:rPr lang="en-US" sz="2400" b="1" dirty="0">
                <a:solidFill>
                  <a:schemeClr val="tx1"/>
                </a:solidFill>
                <a:latin typeface="Times New Roman" panose="02020603050405020304" pitchFamily="18" charset="0"/>
                <a:cs typeface="Times New Roman" panose="02020603050405020304" pitchFamily="18" charset="0"/>
              </a:rPr>
              <a:t> model hubs</a:t>
            </a:r>
            <a:r>
              <a:rPr lang="en-US" sz="2400" dirty="0">
                <a:solidFill>
                  <a:schemeClr val="tx1"/>
                </a:solidFill>
                <a:latin typeface="Times New Roman" panose="02020603050405020304" pitchFamily="18" charset="0"/>
                <a:cs typeface="Times New Roman" panose="02020603050405020304" pitchFamily="18" charset="0"/>
              </a:rPr>
              <a:t> where you can browse different models. The basic and useful feature of these hubs are </a:t>
            </a:r>
            <a:r>
              <a:rPr lang="en-US" sz="2400" b="1" dirty="0">
                <a:solidFill>
                  <a:schemeClr val="tx1"/>
                </a:solidFill>
                <a:latin typeface="Times New Roman" panose="02020603050405020304" pitchFamily="18" charset="0"/>
                <a:cs typeface="Times New Roman" panose="02020603050405020304" pitchFamily="18" charset="0"/>
              </a:rPr>
              <a:t>model cards </a:t>
            </a:r>
            <a:r>
              <a:rPr lang="en-US" sz="2400" dirty="0">
                <a:solidFill>
                  <a:schemeClr val="tx1"/>
                </a:solidFill>
                <a:latin typeface="Times New Roman" panose="02020603050405020304" pitchFamily="18" charset="0"/>
                <a:cs typeface="Times New Roman" panose="02020603050405020304" pitchFamily="18" charset="0"/>
              </a:rPr>
              <a:t>which describes details about how it was trained, best use case of the model , limitations etc. The model you select will depend on the details of the tasks that you want LLM to carry out.</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586987" y="586822"/>
            <a:ext cx="10568940" cy="4587240"/>
          </a:xfrm>
        </p:spPr>
      </p:pic>
    </p:spTree>
    <p:extLst>
      <p:ext uri="{BB962C8B-B14F-4D97-AF65-F5344CB8AC3E}">
        <p14:creationId xmlns:p14="http://schemas.microsoft.com/office/powerpoint/2010/main" val="3967616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21920" y="5174062"/>
            <a:ext cx="11948159" cy="1798320"/>
          </a:xfrm>
        </p:spPr>
        <p:txBody>
          <a:bodyPr>
            <a:norm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Stage 3:  Adapt and Align Model</a:t>
            </a:r>
          </a:p>
          <a:p>
            <a:pPr algn="just"/>
            <a:r>
              <a:rPr lang="en-US" sz="2400" dirty="0">
                <a:solidFill>
                  <a:schemeClr val="tx1"/>
                </a:solidFill>
                <a:latin typeface="Times New Roman" panose="02020603050405020304" pitchFamily="18" charset="0"/>
                <a:cs typeface="Times New Roman" panose="02020603050405020304" pitchFamily="18" charset="0"/>
              </a:rPr>
              <a:t>This stage accesses the performance of model and carry out additional tasks if required to improve the performance. This is highly iterative until you didn’t get the model you want.</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586987" y="586822"/>
            <a:ext cx="10568940" cy="4587240"/>
          </a:xfrm>
        </p:spPr>
      </p:pic>
    </p:spTree>
    <p:extLst>
      <p:ext uri="{BB962C8B-B14F-4D97-AF65-F5344CB8AC3E}">
        <p14:creationId xmlns:p14="http://schemas.microsoft.com/office/powerpoint/2010/main" val="42109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578437" y="4650658"/>
            <a:ext cx="11029617" cy="2043881"/>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The one example of using LLM are shown in the figure. Prompt consists of natural language instruction while completion consist of prompt followed by the generated text. The act of using model to generate this text after following the instruction in prompt is called as inference. Here the model is answering the question given in the prompt.</a:t>
            </a:r>
          </a:p>
        </p:txBody>
      </p:sp>
      <p:pic>
        <p:nvPicPr>
          <p:cNvPr id="6" name="Picture Placeholder 5">
            <a:extLst>
              <a:ext uri="{FF2B5EF4-FFF2-40B4-BE49-F238E27FC236}">
                <a16:creationId xmlns:a16="http://schemas.microsoft.com/office/drawing/2014/main" id="{1A76CA5B-AC8D-F2D6-C9C9-EB754CCA15C6}"/>
              </a:ext>
            </a:extLst>
          </p:cNvPr>
          <p:cNvPicPr>
            <a:picLocks noGrp="1" noChangeAspect="1"/>
          </p:cNvPicPr>
          <p:nvPr>
            <p:ph type="pic" idx="1"/>
          </p:nvPr>
        </p:nvPicPr>
        <p:blipFill>
          <a:blip r:embed="rId3"/>
          <a:srcRect l="227" r="227"/>
          <a:stretch>
            <a:fillRect/>
          </a:stretch>
        </p:blipFill>
        <p:spPr>
          <a:xfrm>
            <a:off x="450570" y="776706"/>
            <a:ext cx="11290859" cy="3873952"/>
          </a:xfr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CACD368-6CBF-D43E-03D6-AB78D4CB18D5}"/>
                  </a:ext>
                </a:extLst>
              </p14:cNvPr>
              <p14:cNvContentPartPr/>
              <p14:nvPr/>
            </p14:nvContentPartPr>
            <p14:xfrm>
              <a:off x="1869600" y="467440"/>
              <a:ext cx="360" cy="360"/>
            </p14:xfrm>
          </p:contentPart>
        </mc:Choice>
        <mc:Fallback xmlns="">
          <p:pic>
            <p:nvPicPr>
              <p:cNvPr id="8" name="Ink 7">
                <a:extLst>
                  <a:ext uri="{FF2B5EF4-FFF2-40B4-BE49-F238E27FC236}">
                    <a16:creationId xmlns:a16="http://schemas.microsoft.com/office/drawing/2014/main" id="{5CACD368-6CBF-D43E-03D6-AB78D4CB18D5}"/>
                  </a:ext>
                </a:extLst>
              </p:cNvPr>
              <p:cNvPicPr/>
              <p:nvPr/>
            </p:nvPicPr>
            <p:blipFill>
              <a:blip r:embed="rId5"/>
              <a:stretch>
                <a:fillRect/>
              </a:stretch>
            </p:blipFill>
            <p:spPr>
              <a:xfrm>
                <a:off x="1860600" y="458440"/>
                <a:ext cx="18000" cy="18000"/>
              </a:xfrm>
              <a:prstGeom prst="rect">
                <a:avLst/>
              </a:prstGeom>
            </p:spPr>
          </p:pic>
        </mc:Fallback>
      </mc:AlternateContent>
    </p:spTree>
    <p:extLst>
      <p:ext uri="{BB962C8B-B14F-4D97-AF65-F5344CB8AC3E}">
        <p14:creationId xmlns:p14="http://schemas.microsoft.com/office/powerpoint/2010/main" val="12945687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1"/>
            <a:ext cx="10688321" cy="3959778"/>
          </a:xfrm>
        </p:spPr>
        <p:txBody>
          <a:bodyPr>
            <a:noAutofit/>
          </a:bodyPr>
          <a:lstStyle/>
          <a:p>
            <a:pPr marL="342900" indent="-342900" algn="just">
              <a:buFont typeface="Arial" panose="020B0604020202020204" pitchFamily="34" charset="0"/>
              <a:buChar char="•"/>
            </a:pPr>
            <a:r>
              <a:rPr lang="en-US" sz="2600" b="1" dirty="0">
                <a:solidFill>
                  <a:schemeClr val="tx1"/>
                </a:solidFill>
                <a:latin typeface="Times New Roman" panose="02020603050405020304" pitchFamily="18" charset="0"/>
                <a:cs typeface="Times New Roman" panose="02020603050405020304" pitchFamily="18" charset="0"/>
              </a:rPr>
              <a:t>Stage 3 </a:t>
            </a:r>
            <a:r>
              <a:rPr lang="en-US" sz="2600" dirty="0">
                <a:solidFill>
                  <a:schemeClr val="tx1"/>
                </a:solidFill>
                <a:latin typeface="Times New Roman" panose="02020603050405020304" pitchFamily="18" charset="0"/>
                <a:cs typeface="Times New Roman" panose="02020603050405020304" pitchFamily="18" charset="0"/>
              </a:rPr>
              <a:t>includes three processes:</a:t>
            </a:r>
          </a:p>
          <a:p>
            <a:pPr marL="800100" lvl="1" indent="-342900" algn="just">
              <a:buFont typeface="Arial" panose="020B0604020202020204" pitchFamily="34" charset="0"/>
              <a:buChar char="•"/>
            </a:pPr>
            <a:r>
              <a:rPr lang="en-US" sz="2600" b="1" dirty="0">
                <a:solidFill>
                  <a:schemeClr val="tx1"/>
                </a:solidFill>
                <a:latin typeface="Times New Roman" panose="02020603050405020304" pitchFamily="18" charset="0"/>
                <a:cs typeface="Times New Roman" panose="02020603050405020304" pitchFamily="18" charset="0"/>
              </a:rPr>
              <a:t>3.1) </a:t>
            </a:r>
            <a:r>
              <a:rPr lang="en-US" sz="2600" dirty="0">
                <a:solidFill>
                  <a:schemeClr val="tx1"/>
                </a:solidFill>
                <a:latin typeface="Times New Roman" panose="02020603050405020304" pitchFamily="18" charset="0"/>
                <a:cs typeface="Times New Roman" panose="02020603050405020304" pitchFamily="18" charset="0"/>
              </a:rPr>
              <a:t>prompt engineering</a:t>
            </a:r>
          </a:p>
          <a:p>
            <a:pPr marL="800100" lvl="1" indent="-342900" algn="just">
              <a:buFont typeface="Arial" panose="020B0604020202020204" pitchFamily="34" charset="0"/>
              <a:buChar char="•"/>
            </a:pPr>
            <a:r>
              <a:rPr lang="en-US" sz="2600" b="1" dirty="0">
                <a:solidFill>
                  <a:schemeClr val="tx1"/>
                </a:solidFill>
                <a:latin typeface="Times New Roman" panose="02020603050405020304" pitchFamily="18" charset="0"/>
                <a:cs typeface="Times New Roman" panose="02020603050405020304" pitchFamily="18" charset="0"/>
              </a:rPr>
              <a:t>3.2) </a:t>
            </a:r>
            <a:r>
              <a:rPr lang="en-US" sz="2600" dirty="0">
                <a:solidFill>
                  <a:schemeClr val="tx1"/>
                </a:solidFill>
                <a:latin typeface="Times New Roman" panose="02020603050405020304" pitchFamily="18" charset="0"/>
                <a:cs typeface="Times New Roman" panose="02020603050405020304" pitchFamily="18" charset="0"/>
              </a:rPr>
              <a:t>Fine Tuning</a:t>
            </a:r>
          </a:p>
          <a:p>
            <a:pPr marL="800100" lvl="1" indent="-342900" algn="just">
              <a:buFont typeface="Arial" panose="020B0604020202020204" pitchFamily="34" charset="0"/>
              <a:buChar char="•"/>
            </a:pPr>
            <a:r>
              <a:rPr lang="en-US" sz="2600" b="1" dirty="0">
                <a:solidFill>
                  <a:schemeClr val="tx1"/>
                </a:solidFill>
                <a:latin typeface="Times New Roman" panose="02020603050405020304" pitchFamily="18" charset="0"/>
                <a:cs typeface="Times New Roman" panose="02020603050405020304" pitchFamily="18" charset="0"/>
              </a:rPr>
              <a:t>3.3) </a:t>
            </a:r>
            <a:r>
              <a:rPr lang="en-US" sz="2600" dirty="0">
                <a:solidFill>
                  <a:schemeClr val="tx1"/>
                </a:solidFill>
                <a:latin typeface="Times New Roman" panose="02020603050405020304" pitchFamily="18" charset="0"/>
                <a:cs typeface="Times New Roman" panose="02020603050405020304" pitchFamily="18" charset="0"/>
              </a:rPr>
              <a:t>Evaluation</a:t>
            </a:r>
          </a:p>
          <a:p>
            <a:pPr marL="342900" indent="-342900" algn="just">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Prompt Engineering sometimes help LLM a lot to perform well. In-Context Learning(ICL) should be the starting point in order to align the model. If one or few shot prompting doesn’t perform well when evaluating, the only option left is fine tune your model. After fine-tuning, perform evaluation to check whether the model is aligned with human feedback or not. </a:t>
            </a:r>
          </a:p>
          <a:p>
            <a:pPr marL="342900" indent="-342900" algn="just">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This process continues until you reach a point where you think model has aligned with humans.</a:t>
            </a:r>
          </a:p>
        </p:txBody>
      </p:sp>
    </p:spTree>
    <p:extLst>
      <p:ext uri="{BB962C8B-B14F-4D97-AF65-F5344CB8AC3E}">
        <p14:creationId xmlns:p14="http://schemas.microsoft.com/office/powerpoint/2010/main" val="362989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5174062"/>
            <a:ext cx="11948159" cy="1798320"/>
          </a:xfrm>
        </p:spPr>
        <p:txBody>
          <a:bodyPr>
            <a:norm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Stage 4:  Application Integration</a:t>
            </a:r>
          </a:p>
          <a:p>
            <a:pPr algn="just"/>
            <a:r>
              <a:rPr lang="en-US" sz="2400" dirty="0">
                <a:solidFill>
                  <a:schemeClr val="tx1"/>
                </a:solidFill>
                <a:latin typeface="Times New Roman" panose="02020603050405020304" pitchFamily="18" charset="0"/>
                <a:cs typeface="Times New Roman" panose="02020603050405020304" pitchFamily="18" charset="0"/>
              </a:rPr>
              <a:t>This stage includes two different processes, first is optimize the model in terms of time and compute resources, and second is to consider any additional infrastructure that your application required to work.</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586987" y="586822"/>
            <a:ext cx="10568940" cy="4587240"/>
          </a:xfrm>
        </p:spPr>
      </p:pic>
    </p:spTree>
    <p:extLst>
      <p:ext uri="{BB962C8B-B14F-4D97-AF65-F5344CB8AC3E}">
        <p14:creationId xmlns:p14="http://schemas.microsoft.com/office/powerpoint/2010/main" val="3682653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Evaluation Metrics</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6809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6035040"/>
            <a:ext cx="11948159" cy="937342"/>
          </a:xfrm>
        </p:spPr>
        <p:txBody>
          <a:bodyPr>
            <a:norm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In LLMs, output is non-deterministic as shown in the figure above. Therefore, evaluation of LLM is challenging.</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233680" y="586822"/>
            <a:ext cx="11958320" cy="5031658"/>
          </a:xfrm>
        </p:spPr>
      </p:pic>
    </p:spTree>
    <p:extLst>
      <p:ext uri="{BB962C8B-B14F-4D97-AF65-F5344CB8AC3E}">
        <p14:creationId xmlns:p14="http://schemas.microsoft.com/office/powerpoint/2010/main" val="2793079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467359" y="2048550"/>
            <a:ext cx="1149096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Evaluation Metrics:</a:t>
            </a:r>
          </a:p>
          <a:p>
            <a:pPr marL="1371600" lvl="2" indent="-457200">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The two evaluation metrics for LLM are </a:t>
            </a:r>
            <a:r>
              <a:rPr lang="en-US" sz="2600" b="1" dirty="0">
                <a:solidFill>
                  <a:schemeClr val="tx1"/>
                </a:solidFill>
                <a:latin typeface="Times New Roman" panose="02020603050405020304" pitchFamily="18" charset="0"/>
                <a:cs typeface="Times New Roman" panose="02020603050405020304" pitchFamily="18" charset="0"/>
              </a:rPr>
              <a:t>ROUGE and BLEU.</a:t>
            </a:r>
          </a:p>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ROUGE:</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R</a:t>
            </a:r>
            <a:r>
              <a:rPr lang="en-US" sz="2800" dirty="0">
                <a:solidFill>
                  <a:schemeClr val="tx1"/>
                </a:solidFill>
                <a:latin typeface="Times New Roman" panose="02020603050405020304" pitchFamily="18" charset="0"/>
                <a:cs typeface="Times New Roman" panose="02020603050405020304" pitchFamily="18" charset="0"/>
              </a:rPr>
              <a:t>ecall </a:t>
            </a:r>
            <a:r>
              <a:rPr lang="en-US" sz="2800" b="1" dirty="0">
                <a:solidFill>
                  <a:schemeClr val="tx1"/>
                </a:solidFill>
                <a:latin typeface="Times New Roman" panose="02020603050405020304" pitchFamily="18" charset="0"/>
                <a:cs typeface="Times New Roman" panose="02020603050405020304" pitchFamily="18" charset="0"/>
              </a:rPr>
              <a:t>O</a:t>
            </a:r>
            <a:r>
              <a:rPr lang="en-US" sz="2800" dirty="0">
                <a:solidFill>
                  <a:schemeClr val="tx1"/>
                </a:solidFill>
                <a:latin typeface="Times New Roman" panose="02020603050405020304" pitchFamily="18" charset="0"/>
                <a:cs typeface="Times New Roman" panose="02020603050405020304" pitchFamily="18" charset="0"/>
              </a:rPr>
              <a:t>riented </a:t>
            </a:r>
            <a:r>
              <a:rPr lang="en-US" sz="2800" b="1" dirty="0">
                <a:solidFill>
                  <a:schemeClr val="tx1"/>
                </a:solidFill>
                <a:latin typeface="Times New Roman" panose="02020603050405020304" pitchFamily="18" charset="0"/>
                <a:cs typeface="Times New Roman" panose="02020603050405020304" pitchFamily="18" charset="0"/>
              </a:rPr>
              <a:t>U</a:t>
            </a:r>
            <a:r>
              <a:rPr lang="en-US" sz="2800" dirty="0">
                <a:solidFill>
                  <a:schemeClr val="tx1"/>
                </a:solidFill>
                <a:latin typeface="Times New Roman" panose="02020603050405020304" pitchFamily="18" charset="0"/>
                <a:cs typeface="Times New Roman" panose="02020603050405020304" pitchFamily="18" charset="0"/>
              </a:rPr>
              <a:t>nderstudy for </a:t>
            </a:r>
            <a:r>
              <a:rPr lang="en-US" sz="2800" b="1" dirty="0" err="1">
                <a:solidFill>
                  <a:schemeClr val="tx1"/>
                </a:solidFill>
                <a:latin typeface="Times New Roman" panose="02020603050405020304" pitchFamily="18" charset="0"/>
                <a:cs typeface="Times New Roman" panose="02020603050405020304" pitchFamily="18" charset="0"/>
              </a:rPr>
              <a:t>G</a:t>
            </a:r>
            <a:r>
              <a:rPr lang="en-US" sz="2800" dirty="0" err="1">
                <a:solidFill>
                  <a:schemeClr val="tx1"/>
                </a:solidFill>
                <a:latin typeface="Times New Roman" panose="02020603050405020304" pitchFamily="18" charset="0"/>
                <a:cs typeface="Times New Roman" panose="02020603050405020304" pitchFamily="18" charset="0"/>
              </a:rPr>
              <a:t>isting</a:t>
            </a: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E</a:t>
            </a:r>
            <a:r>
              <a:rPr lang="en-US" sz="2800" dirty="0">
                <a:solidFill>
                  <a:schemeClr val="tx1"/>
                </a:solidFill>
                <a:latin typeface="Times New Roman" panose="02020603050405020304" pitchFamily="18" charset="0"/>
                <a:cs typeface="Times New Roman" panose="02020603050405020304" pitchFamily="18" charset="0"/>
              </a:rPr>
              <a:t>valuation (ROUGE).</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Typically used for evaluating text summarization.</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It compares the LLM generated summary to one or more human generated reference summaries.</a:t>
            </a:r>
          </a:p>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BLEU:</a:t>
            </a:r>
          </a:p>
          <a:p>
            <a:pPr marL="914400" lvl="1" indent="-457200">
              <a:buFont typeface="Wingdings" panose="05000000000000000000" pitchFamily="2" charset="2"/>
              <a:buChar char="§"/>
            </a:pPr>
            <a:r>
              <a:rPr lang="en-US" sz="2800" b="1" dirty="0" err="1">
                <a:solidFill>
                  <a:schemeClr val="tx1"/>
                </a:solidFill>
                <a:latin typeface="Times New Roman" panose="02020603050405020304" pitchFamily="18" charset="0"/>
                <a:cs typeface="Times New Roman" panose="02020603050405020304" pitchFamily="18" charset="0"/>
              </a:rPr>
              <a:t>B</a:t>
            </a:r>
            <a:r>
              <a:rPr lang="en-US" sz="2800" dirty="0" err="1">
                <a:solidFill>
                  <a:schemeClr val="tx1"/>
                </a:solidFill>
                <a:latin typeface="Times New Roman" panose="02020603050405020304" pitchFamily="18" charset="0"/>
                <a:cs typeface="Times New Roman" panose="02020603050405020304" pitchFamily="18" charset="0"/>
              </a:rPr>
              <a:t>i</a:t>
            </a:r>
            <a:r>
              <a:rPr lang="en-US" sz="2800" b="1" dirty="0" err="1">
                <a:solidFill>
                  <a:schemeClr val="tx1"/>
                </a:solidFill>
                <a:latin typeface="Times New Roman" panose="02020603050405020304" pitchFamily="18" charset="0"/>
                <a:cs typeface="Times New Roman" panose="02020603050405020304" pitchFamily="18" charset="0"/>
              </a:rPr>
              <a:t>L</a:t>
            </a:r>
            <a:r>
              <a:rPr lang="en-US" sz="2800" dirty="0" err="1">
                <a:solidFill>
                  <a:schemeClr val="tx1"/>
                </a:solidFill>
                <a:latin typeface="Times New Roman" panose="02020603050405020304" pitchFamily="18" charset="0"/>
                <a:cs typeface="Times New Roman" panose="02020603050405020304" pitchFamily="18" charset="0"/>
              </a:rPr>
              <a:t>ingual</a:t>
            </a: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E</a:t>
            </a:r>
            <a:r>
              <a:rPr lang="en-US" sz="2800" dirty="0">
                <a:solidFill>
                  <a:schemeClr val="tx1"/>
                </a:solidFill>
                <a:latin typeface="Times New Roman" panose="02020603050405020304" pitchFamily="18" charset="0"/>
                <a:cs typeface="Times New Roman" panose="02020603050405020304" pitchFamily="18" charset="0"/>
              </a:rPr>
              <a:t>valuation </a:t>
            </a:r>
            <a:r>
              <a:rPr lang="en-US" sz="2800" b="1" dirty="0">
                <a:solidFill>
                  <a:schemeClr val="tx1"/>
                </a:solidFill>
                <a:latin typeface="Times New Roman" panose="02020603050405020304" pitchFamily="18" charset="0"/>
                <a:cs typeface="Times New Roman" panose="02020603050405020304" pitchFamily="18" charset="0"/>
              </a:rPr>
              <a:t>U</a:t>
            </a:r>
            <a:r>
              <a:rPr lang="en-US" sz="2800" dirty="0">
                <a:solidFill>
                  <a:schemeClr val="tx1"/>
                </a:solidFill>
                <a:latin typeface="Times New Roman" panose="02020603050405020304" pitchFamily="18" charset="0"/>
                <a:cs typeface="Times New Roman" panose="02020603050405020304" pitchFamily="18" charset="0"/>
              </a:rPr>
              <a:t>nderstanding (BLEU).</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0Typically used for evaluating quality of translation tasks.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It compares LLM generated translation to human generated translation.</a:t>
            </a:r>
          </a:p>
          <a:p>
            <a:pPr marL="914400" lvl="1" indent="-457200">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587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648182" y="1097280"/>
            <a:ext cx="10752881" cy="4655338"/>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ROUGE-1(example 1)</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800" dirty="0">
                <a:solidFill>
                  <a:schemeClr val="tx1"/>
                </a:solidFill>
                <a:latin typeface="Times New Roman" panose="02020603050405020304" pitchFamily="18" charset="0"/>
                <a:cs typeface="Times New Roman" panose="02020603050405020304" pitchFamily="18" charset="0"/>
              </a:rPr>
              <a:t>The example above in the figure, only focuses on the single word and no ordering of words are considered.</a:t>
            </a:r>
          </a:p>
        </p:txBody>
      </p:sp>
    </p:spTree>
    <p:extLst>
      <p:ext uri="{BB962C8B-B14F-4D97-AF65-F5344CB8AC3E}">
        <p14:creationId xmlns:p14="http://schemas.microsoft.com/office/powerpoint/2010/main" val="94669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509286" y="1097280"/>
            <a:ext cx="11111696" cy="4655338"/>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489713"/>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ROUGE-1(example 2)</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0" y="5463251"/>
            <a:ext cx="12203575" cy="1394749"/>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Same as the previous example, the only change is the one word </a:t>
            </a:r>
            <a:r>
              <a:rPr lang="en-US" sz="2400" b="1" dirty="0">
                <a:solidFill>
                  <a:schemeClr val="tx1"/>
                </a:solidFill>
                <a:latin typeface="Times New Roman" panose="02020603050405020304" pitchFamily="18" charset="0"/>
                <a:cs typeface="Times New Roman" panose="02020603050405020304" pitchFamily="18" charset="0"/>
              </a:rPr>
              <a:t>(not) </a:t>
            </a:r>
            <a:r>
              <a:rPr lang="en-US" sz="2400" dirty="0">
                <a:solidFill>
                  <a:schemeClr val="tx1"/>
                </a:solidFill>
                <a:latin typeface="Times New Roman" panose="02020603050405020304" pitchFamily="18" charset="0"/>
                <a:cs typeface="Times New Roman" panose="02020603050405020304" pitchFamily="18" charset="0"/>
              </a:rPr>
              <a:t>in the generated completion. It is to be noted that the result of both examples are same, which is subjectively wrong result.  You can improve this by using bigrams.</a:t>
            </a:r>
          </a:p>
        </p:txBody>
      </p:sp>
    </p:spTree>
    <p:extLst>
      <p:ext uri="{BB962C8B-B14F-4D97-AF65-F5344CB8AC3E}">
        <p14:creationId xmlns:p14="http://schemas.microsoft.com/office/powerpoint/2010/main" val="4034330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509286" y="1097280"/>
            <a:ext cx="11111696" cy="4655338"/>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ROUGE-2(example 1)</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800" dirty="0">
                <a:solidFill>
                  <a:schemeClr val="tx1"/>
                </a:solidFill>
                <a:latin typeface="Times New Roman" panose="02020603050405020304" pitchFamily="18" charset="0"/>
                <a:cs typeface="Times New Roman" panose="02020603050405020304" pitchFamily="18" charset="0"/>
              </a:rPr>
              <a:t>The example above in the figure, only focuses on the two word. The result is better. Instead of trying different sequences of words, let’s try something else.</a:t>
            </a:r>
          </a:p>
        </p:txBody>
      </p:sp>
    </p:spTree>
    <p:extLst>
      <p:ext uri="{BB962C8B-B14F-4D97-AF65-F5344CB8AC3E}">
        <p14:creationId xmlns:p14="http://schemas.microsoft.com/office/powerpoint/2010/main" val="3357574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243841" y="1565951"/>
            <a:ext cx="5425440" cy="4978400"/>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ROUGE-L</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6959599" y="1961535"/>
            <a:ext cx="4582161" cy="418723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r>
              <a:rPr lang="en-US" sz="2800" dirty="0">
                <a:solidFill>
                  <a:schemeClr val="tx1"/>
                </a:solidFill>
                <a:latin typeface="Times New Roman" panose="02020603050405020304" pitchFamily="18" charset="0"/>
                <a:cs typeface="Times New Roman" panose="02020603050405020304" pitchFamily="18" charset="0"/>
              </a:rPr>
              <a:t>Instead of taking n-grams, search the Longest Common Subsequence (LCS) in both generated and reference output. Here, the matching LCS is (it is) and (cold outside). Both are of length 2.</a:t>
            </a:r>
          </a:p>
        </p:txBody>
      </p:sp>
    </p:spTree>
    <p:extLst>
      <p:ext uri="{BB962C8B-B14F-4D97-AF65-F5344CB8AC3E}">
        <p14:creationId xmlns:p14="http://schemas.microsoft.com/office/powerpoint/2010/main" val="534451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448326" y="1265319"/>
            <a:ext cx="11111696" cy="4655338"/>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ROUGE-L(example 1)</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800" dirty="0">
                <a:solidFill>
                  <a:schemeClr val="tx1"/>
                </a:solidFill>
                <a:latin typeface="Times New Roman" panose="02020603050405020304" pitchFamily="18" charset="0"/>
                <a:cs typeface="Times New Roman" panose="02020603050405020304" pitchFamily="18" charset="0"/>
              </a:rPr>
              <a:t>The example above in the figure, computes the ROUGE score using Longest Common Subsequence (LCS). </a:t>
            </a:r>
          </a:p>
        </p:txBody>
      </p:sp>
    </p:spTree>
    <p:extLst>
      <p:ext uri="{BB962C8B-B14F-4D97-AF65-F5344CB8AC3E}">
        <p14:creationId xmlns:p14="http://schemas.microsoft.com/office/powerpoint/2010/main" val="290380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876D-5478-0C8B-758E-191A831567BC}"/>
              </a:ext>
            </a:extLst>
          </p:cNvPr>
          <p:cNvSpPr>
            <a:spLocks noGrp="1"/>
          </p:cNvSpPr>
          <p:nvPr>
            <p:ph type="title" idx="4294967295"/>
          </p:nvPr>
        </p:nvSpPr>
        <p:spPr>
          <a:xfrm>
            <a:off x="0" y="666951"/>
            <a:ext cx="11029950" cy="1014413"/>
          </a:xfrm>
        </p:spPr>
        <p:txBody>
          <a:bodyPr>
            <a:normAutofit/>
          </a:bodyPr>
          <a:lstStyle/>
          <a:p>
            <a:pPr algn="ctr"/>
            <a:r>
              <a:rPr lang="en-US" sz="4800" cap="none" dirty="0">
                <a:latin typeface="Times New Roman" panose="02020603050405020304" pitchFamily="18" charset="0"/>
                <a:cs typeface="Times New Roman" panose="02020603050405020304" pitchFamily="18" charset="0"/>
              </a:rPr>
              <a:t>Working of state-of-art LM</a:t>
            </a:r>
          </a:p>
        </p:txBody>
      </p:sp>
      <p:sp>
        <p:nvSpPr>
          <p:cNvPr id="3" name="Content Placeholder 2">
            <a:extLst>
              <a:ext uri="{FF2B5EF4-FFF2-40B4-BE49-F238E27FC236}">
                <a16:creationId xmlns:a16="http://schemas.microsoft.com/office/drawing/2014/main" id="{22571F9E-5D01-39BA-6E8D-EF77B67DC271}"/>
              </a:ext>
            </a:extLst>
          </p:cNvPr>
          <p:cNvSpPr>
            <a:spLocks noGrp="1"/>
          </p:cNvSpPr>
          <p:nvPr>
            <p:ph idx="4294967295"/>
          </p:nvPr>
        </p:nvSpPr>
        <p:spPr>
          <a:xfrm>
            <a:off x="528320" y="2539587"/>
            <a:ext cx="10690225" cy="5618321"/>
          </a:xfrm>
        </p:spPr>
        <p:txBody>
          <a:bodyPr>
            <a:noAutofit/>
          </a:bodyPr>
          <a:lstStyle/>
          <a:p>
            <a:pPr lvl="1"/>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The base concept behind every language models (starting from basic chatbot) is </a:t>
            </a:r>
            <a:r>
              <a:rPr lang="en-US" sz="2800" b="1" dirty="0">
                <a:solidFill>
                  <a:schemeClr val="tx1"/>
                </a:solidFill>
                <a:latin typeface="Times New Roman" panose="02020603050405020304" pitchFamily="18" charset="0"/>
                <a:cs typeface="Times New Roman" panose="02020603050405020304" pitchFamily="18" charset="0"/>
              </a:rPr>
              <a:t>next word prediction</a:t>
            </a:r>
            <a:r>
              <a:rPr lang="en-US" sz="2800" dirty="0">
                <a:solidFill>
                  <a:schemeClr val="tx1"/>
                </a:solidFill>
                <a:latin typeface="Times New Roman" panose="02020603050405020304" pitchFamily="18" charset="0"/>
                <a:cs typeface="Times New Roman" panose="02020603050405020304" pitchFamily="18" charset="0"/>
              </a:rPr>
              <a:t>.</a:t>
            </a:r>
          </a:p>
          <a:p>
            <a:r>
              <a:rPr lang="en-US" sz="2800" dirty="0">
                <a:solidFill>
                  <a:schemeClr val="tx1"/>
                </a:solidFill>
                <a:latin typeface="Times New Roman" panose="02020603050405020304" pitchFamily="18" charset="0"/>
                <a:cs typeface="Times New Roman" panose="02020603050405020304" pitchFamily="18" charset="0"/>
              </a:rPr>
              <a:t>One of the most popular architecture used by state-of-art language models, to perform generative tasks, is recurrent neural network (RNN).</a:t>
            </a:r>
          </a:p>
          <a:p>
            <a:r>
              <a:rPr lang="en-US" sz="2800" dirty="0">
                <a:solidFill>
                  <a:schemeClr val="tx1"/>
                </a:solidFill>
                <a:latin typeface="Times New Roman" panose="02020603050405020304" pitchFamily="18" charset="0"/>
                <a:cs typeface="Times New Roman" panose="02020603050405020304" pitchFamily="18" charset="0"/>
              </a:rPr>
              <a:t>RNN is a powerful architecture which successfully predicts the next word in a sentence.</a:t>
            </a:r>
          </a:p>
          <a:p>
            <a:r>
              <a:rPr lang="en-US" sz="2800" dirty="0">
                <a:solidFill>
                  <a:schemeClr val="tx1"/>
                </a:solidFill>
                <a:latin typeface="Times New Roman" panose="02020603050405020304" pitchFamily="18" charset="0"/>
                <a:cs typeface="Times New Roman" panose="02020603050405020304" pitchFamily="18" charset="0"/>
              </a:rPr>
              <a:t>For example, using </a:t>
            </a:r>
            <a:r>
              <a:rPr lang="en-US" sz="2800" b="1" dirty="0">
                <a:solidFill>
                  <a:schemeClr val="tx1"/>
                </a:solidFill>
                <a:latin typeface="Times New Roman" panose="02020603050405020304" pitchFamily="18" charset="0"/>
                <a:cs typeface="Times New Roman" panose="02020603050405020304" pitchFamily="18" charset="0"/>
              </a:rPr>
              <a:t>RNN</a:t>
            </a:r>
            <a:r>
              <a:rPr lang="en-US" sz="2800" dirty="0">
                <a:solidFill>
                  <a:schemeClr val="tx1"/>
                </a:solidFill>
                <a:latin typeface="Times New Roman" panose="02020603050405020304" pitchFamily="18" charset="0"/>
                <a:cs typeface="Times New Roman" panose="02020603050405020304" pitchFamily="18" charset="0"/>
              </a:rPr>
              <a:t> with only one previous word (context) seen is not enough to predict the next word. For example, model can’t predict which tastes is talking about.</a:t>
            </a:r>
          </a:p>
          <a:p>
            <a:endParaRPr lang="en-US" sz="2800"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pPr lvl="1"/>
            <a:endParaRPr lang="en-US" sz="2800" dirty="0">
              <a:solidFill>
                <a:schemeClr val="tx1"/>
              </a:solidFill>
              <a:latin typeface="Times New Roman" panose="02020603050405020304" pitchFamily="18" charset="0"/>
              <a:cs typeface="Times New Roman" panose="02020603050405020304" pitchFamily="18" charset="0"/>
            </a:endParaRPr>
          </a:p>
          <a:p>
            <a:pPr lvl="1"/>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buNone/>
            </a:pPr>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buNone/>
            </a:pP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7">
            <a:extLst>
              <a:ext uri="{FF2B5EF4-FFF2-40B4-BE49-F238E27FC236}">
                <a16:creationId xmlns:a16="http://schemas.microsoft.com/office/drawing/2014/main" id="{DC637776-7415-2B99-F748-581B391C778E}"/>
              </a:ext>
            </a:extLst>
          </p:cNvPr>
          <p:cNvPicPr>
            <a:picLocks noChangeAspect="1"/>
          </p:cNvPicPr>
          <p:nvPr/>
        </p:nvPicPr>
        <p:blipFill>
          <a:blip r:embed="rId3"/>
          <a:stretch>
            <a:fillRect/>
          </a:stretch>
        </p:blipFill>
        <p:spPr>
          <a:xfrm>
            <a:off x="5514975" y="5501841"/>
            <a:ext cx="5287912" cy="1356159"/>
          </a:xfrm>
          <a:prstGeom prst="rect">
            <a:avLst/>
          </a:prstGeom>
        </p:spPr>
      </p:pic>
      <p:sp>
        <p:nvSpPr>
          <p:cNvPr id="4" name="Title 1">
            <a:extLst>
              <a:ext uri="{FF2B5EF4-FFF2-40B4-BE49-F238E27FC236}">
                <a16:creationId xmlns:a16="http://schemas.microsoft.com/office/drawing/2014/main" id="{3CFDF004-A37E-206D-67B8-2D7A403CC229}"/>
              </a:ext>
            </a:extLst>
          </p:cNvPr>
          <p:cNvSpPr txBox="1">
            <a:spLocks/>
          </p:cNvSpPr>
          <p:nvPr/>
        </p:nvSpPr>
        <p:spPr>
          <a:xfrm>
            <a:off x="365760" y="579120"/>
            <a:ext cx="12161520" cy="700614"/>
          </a:xfrm>
          <a:prstGeom prst="rect">
            <a:avLst/>
          </a:prstGeom>
        </p:spPr>
        <p:txBody>
          <a:bodyPr anchor="b">
            <a:normAutofit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cap="none" dirty="0">
                <a:solidFill>
                  <a:schemeClr val="tx1"/>
                </a:solidFill>
                <a:latin typeface="Times New Roman" panose="02020603050405020304" pitchFamily="18" charset="0"/>
                <a:cs typeface="Times New Roman" panose="02020603050405020304" pitchFamily="18" charset="0"/>
              </a:rPr>
              <a:t>Generating text using RNN</a:t>
            </a:r>
          </a:p>
        </p:txBody>
      </p:sp>
    </p:spTree>
    <p:extLst>
      <p:ext uri="{BB962C8B-B14F-4D97-AF65-F5344CB8AC3E}">
        <p14:creationId xmlns:p14="http://schemas.microsoft.com/office/powerpoint/2010/main" val="2882733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752483" y="1174791"/>
            <a:ext cx="10768314" cy="4508417"/>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ROUGE problem</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81280" y="5592682"/>
            <a:ext cx="12110720" cy="1265318"/>
          </a:xfrm>
          <a:prstGeom prst="rect">
            <a:avLst/>
          </a:prstGeom>
        </p:spPr>
        <p:txBody>
          <a:bodyPr vert="horz" lIns="91440" tIns="45720" rIns="91440" bIns="45720" rtlCol="0" anchor="ctr">
            <a:normAutofit fontScale="92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The ROUGE-1 as shown above results in good score for bad completion. The example above scores 1.0 with bad completion. Solution to this is to apply </a:t>
            </a:r>
            <a:r>
              <a:rPr lang="en-US" sz="2400" b="1" dirty="0">
                <a:solidFill>
                  <a:schemeClr val="tx1"/>
                </a:solidFill>
                <a:latin typeface="Times New Roman" panose="02020603050405020304" pitchFamily="18" charset="0"/>
                <a:cs typeface="Times New Roman" panose="02020603050405020304" pitchFamily="18" charset="0"/>
              </a:rPr>
              <a:t>Clipping Function </a:t>
            </a:r>
            <a:r>
              <a:rPr lang="en-US" sz="2400" dirty="0">
                <a:solidFill>
                  <a:schemeClr val="tx1"/>
                </a:solidFill>
                <a:latin typeface="Times New Roman" panose="02020603050405020304" pitchFamily="18" charset="0"/>
                <a:cs typeface="Times New Roman" panose="02020603050405020304" pitchFamily="18" charset="0"/>
              </a:rPr>
              <a:t>to limit the no. of unigrams matches to he maximum count for that unigram within the reference. The next example shown another problem of showing good results for the completion that is similar to the reference but different in order. </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849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628609"/>
            <a:ext cx="11948159" cy="93734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LLM Evaluation metric – BLEU</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748482" y="5212080"/>
            <a:ext cx="10566401" cy="1544320"/>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just"/>
            <a:r>
              <a:rPr lang="en-US" sz="2400" dirty="0">
                <a:solidFill>
                  <a:schemeClr val="tx1"/>
                </a:solidFill>
                <a:latin typeface="Times New Roman" panose="02020603050405020304" pitchFamily="18" charset="0"/>
                <a:cs typeface="Times New Roman" panose="02020603050405020304" pitchFamily="18" charset="0"/>
              </a:rPr>
              <a:t>BLEU score is calculated using the average precision over multiple n-gram sizes. Check how many n-grams in generated translation matches with reference translation, and compute the precision of each. Usually we use built-in libraries to calculate this score</a:t>
            </a:r>
          </a:p>
        </p:txBody>
      </p:sp>
      <p:pic>
        <p:nvPicPr>
          <p:cNvPr id="9" name="Picture 8">
            <a:extLst>
              <a:ext uri="{FF2B5EF4-FFF2-40B4-BE49-F238E27FC236}">
                <a16:creationId xmlns:a16="http://schemas.microsoft.com/office/drawing/2014/main" id="{188B1440-8EEE-EDA9-E199-4B9183E2E1BF}"/>
              </a:ext>
            </a:extLst>
          </p:cNvPr>
          <p:cNvPicPr>
            <a:picLocks noChangeAspect="1"/>
          </p:cNvPicPr>
          <p:nvPr/>
        </p:nvPicPr>
        <p:blipFill>
          <a:blip r:embed="rId3"/>
          <a:stretch>
            <a:fillRect/>
          </a:stretch>
        </p:blipFill>
        <p:spPr>
          <a:xfrm>
            <a:off x="748482" y="1518144"/>
            <a:ext cx="10417443" cy="3741744"/>
          </a:xfrm>
          <a:prstGeom prst="rect">
            <a:avLst/>
          </a:prstGeom>
        </p:spPr>
      </p:pic>
    </p:spTree>
    <p:extLst>
      <p:ext uri="{BB962C8B-B14F-4D97-AF65-F5344CB8AC3E}">
        <p14:creationId xmlns:p14="http://schemas.microsoft.com/office/powerpoint/2010/main" val="4012459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243841" y="544590"/>
            <a:ext cx="1194815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Evaluation Benchmarks</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4759332C-D566-E70B-87F9-EAD4524EE1A8}"/>
              </a:ext>
            </a:extLst>
          </p:cNvPr>
          <p:cNvPicPr>
            <a:picLocks noGrp="1" noChangeAspect="1"/>
          </p:cNvPicPr>
          <p:nvPr>
            <p:ph type="pic" idx="1"/>
          </p:nvPr>
        </p:nvPicPr>
        <p:blipFill>
          <a:blip r:embed="rId3"/>
          <a:srcRect t="8885" b="8885"/>
          <a:stretch>
            <a:fillRect/>
          </a:stretch>
        </p:blipFill>
        <p:spPr>
          <a:xfrm>
            <a:off x="450850" y="2144395"/>
            <a:ext cx="11290300" cy="3557588"/>
          </a:xfrm>
        </p:spPr>
      </p:pic>
    </p:spTree>
    <p:extLst>
      <p:ext uri="{BB962C8B-B14F-4D97-AF65-F5344CB8AC3E}">
        <p14:creationId xmlns:p14="http://schemas.microsoft.com/office/powerpoint/2010/main" val="29691147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48882" y="544590"/>
            <a:ext cx="944257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Evaluation Benchmark: GLUE</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4759332C-D566-E70B-87F9-EAD4524EE1A8}"/>
              </a:ext>
            </a:extLst>
          </p:cNvPr>
          <p:cNvPicPr>
            <a:picLocks noGrp="1" noChangeAspect="1"/>
          </p:cNvPicPr>
          <p:nvPr>
            <p:ph type="pic" idx="1"/>
          </p:nvPr>
        </p:nvPicPr>
        <p:blipFill>
          <a:blip r:embed="rId3"/>
          <a:stretch/>
        </p:blipFill>
        <p:spPr>
          <a:xfrm>
            <a:off x="2039486" y="1481932"/>
            <a:ext cx="9535885" cy="3914209"/>
          </a:xfrm>
        </p:spPr>
      </p:pic>
      <p:sp>
        <p:nvSpPr>
          <p:cNvPr id="3" name="Text Placeholder 22">
            <a:extLst>
              <a:ext uri="{FF2B5EF4-FFF2-40B4-BE49-F238E27FC236}">
                <a16:creationId xmlns:a16="http://schemas.microsoft.com/office/drawing/2014/main" id="{97FF9C81-E4CC-C939-2EF5-4C2BE1285703}"/>
              </a:ext>
            </a:extLst>
          </p:cNvPr>
          <p:cNvSpPr txBox="1">
            <a:spLocks/>
          </p:cNvSpPr>
          <p:nvPr/>
        </p:nvSpPr>
        <p:spPr>
          <a:xfrm>
            <a:off x="265828" y="5735549"/>
            <a:ext cx="11660343" cy="1155722"/>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r>
              <a:rPr lang="en-US" sz="2400" b="1" dirty="0">
                <a:solidFill>
                  <a:schemeClr val="tx1"/>
                </a:solidFill>
                <a:latin typeface="Times New Roman" panose="02020603050405020304" pitchFamily="18" charset="0"/>
                <a:cs typeface="Times New Roman" panose="02020603050405020304" pitchFamily="18" charset="0"/>
              </a:rPr>
              <a:t>GLUE</a:t>
            </a:r>
            <a:r>
              <a:rPr lang="en-US" sz="24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G</a:t>
            </a:r>
            <a:r>
              <a:rPr lang="en-US" sz="2400" dirty="0">
                <a:solidFill>
                  <a:schemeClr val="tx1"/>
                </a:solidFill>
                <a:latin typeface="Times New Roman" panose="02020603050405020304" pitchFamily="18" charset="0"/>
                <a:cs typeface="Times New Roman" panose="02020603050405020304" pitchFamily="18" charset="0"/>
              </a:rPr>
              <a:t>eneral </a:t>
            </a:r>
            <a:r>
              <a:rPr lang="en-US" sz="2400" b="1" dirty="0">
                <a:solidFill>
                  <a:schemeClr val="tx1"/>
                </a:solidFill>
                <a:latin typeface="Times New Roman" panose="02020603050405020304" pitchFamily="18" charset="0"/>
                <a:cs typeface="Times New Roman" panose="02020603050405020304" pitchFamily="18" charset="0"/>
              </a:rPr>
              <a:t>L</a:t>
            </a:r>
            <a:r>
              <a:rPr lang="en-US" sz="2400" dirty="0">
                <a:solidFill>
                  <a:schemeClr val="tx1"/>
                </a:solidFill>
                <a:latin typeface="Times New Roman" panose="02020603050405020304" pitchFamily="18" charset="0"/>
                <a:cs typeface="Times New Roman" panose="02020603050405020304" pitchFamily="18" charset="0"/>
              </a:rPr>
              <a:t>anguage </a:t>
            </a:r>
            <a:r>
              <a:rPr lang="en-US" sz="2400" b="1" dirty="0">
                <a:solidFill>
                  <a:schemeClr val="tx1"/>
                </a:solidFill>
                <a:latin typeface="Times New Roman" panose="02020603050405020304" pitchFamily="18" charset="0"/>
                <a:cs typeface="Times New Roman" panose="02020603050405020304" pitchFamily="18" charset="0"/>
              </a:rPr>
              <a:t>U</a:t>
            </a:r>
            <a:r>
              <a:rPr lang="en-US" sz="2400" dirty="0">
                <a:solidFill>
                  <a:schemeClr val="tx1"/>
                </a:solidFill>
                <a:latin typeface="Times New Roman" panose="02020603050405020304" pitchFamily="18" charset="0"/>
                <a:cs typeface="Times New Roman" panose="02020603050405020304" pitchFamily="18" charset="0"/>
              </a:rPr>
              <a:t>nderstanding </a:t>
            </a:r>
            <a:r>
              <a:rPr lang="en-US" sz="2400" b="1" dirty="0">
                <a:solidFill>
                  <a:schemeClr val="tx1"/>
                </a:solidFill>
                <a:latin typeface="Times New Roman" panose="02020603050405020304" pitchFamily="18" charset="0"/>
                <a:cs typeface="Times New Roman" panose="02020603050405020304" pitchFamily="18" charset="0"/>
              </a:rPr>
              <a:t>E</a:t>
            </a:r>
            <a:r>
              <a:rPr lang="en-US" sz="2400" dirty="0">
                <a:solidFill>
                  <a:schemeClr val="tx1"/>
                </a:solidFill>
                <a:latin typeface="Times New Roman" panose="02020603050405020304" pitchFamily="18" charset="0"/>
                <a:cs typeface="Times New Roman" panose="02020603050405020304" pitchFamily="18" charset="0"/>
              </a:rPr>
              <a:t>valuation) introduced in 2018. It comprises of collection of NLP tasks including Question answer task , sentiment analysis task </a:t>
            </a:r>
            <a:r>
              <a:rPr lang="en-US" sz="2400" dirty="0" err="1">
                <a:solidFill>
                  <a:schemeClr val="tx1"/>
                </a:solidFill>
                <a:latin typeface="Times New Roman" panose="02020603050405020304" pitchFamily="18" charset="0"/>
                <a:cs typeface="Times New Roman" panose="02020603050405020304" pitchFamily="18" charset="0"/>
              </a:rPr>
              <a:t>etc</a:t>
            </a:r>
            <a:r>
              <a:rPr lang="en-US" sz="2400" dirty="0">
                <a:solidFill>
                  <a:schemeClr val="tx1"/>
                </a:solidFill>
                <a:latin typeface="Times New Roman" panose="02020603050405020304" pitchFamily="18" charset="0"/>
                <a:cs typeface="Times New Roman" panose="02020603050405020304" pitchFamily="18" charset="0"/>
              </a:rPr>
              <a:t> as shown in the image.</a:t>
            </a:r>
          </a:p>
        </p:txBody>
      </p:sp>
      <p:pic>
        <p:nvPicPr>
          <p:cNvPr id="5" name="Picture 4">
            <a:extLst>
              <a:ext uri="{FF2B5EF4-FFF2-40B4-BE49-F238E27FC236}">
                <a16:creationId xmlns:a16="http://schemas.microsoft.com/office/drawing/2014/main" id="{8D271E19-F1DB-B1CA-AF38-74A14DAD37F6}"/>
              </a:ext>
            </a:extLst>
          </p:cNvPr>
          <p:cNvPicPr>
            <a:picLocks noChangeAspect="1"/>
          </p:cNvPicPr>
          <p:nvPr/>
        </p:nvPicPr>
        <p:blipFill>
          <a:blip r:embed="rId4"/>
          <a:stretch>
            <a:fillRect/>
          </a:stretch>
        </p:blipFill>
        <p:spPr>
          <a:xfrm>
            <a:off x="474369" y="1534499"/>
            <a:ext cx="2149026" cy="731583"/>
          </a:xfrm>
          <a:prstGeom prst="rect">
            <a:avLst/>
          </a:prstGeom>
        </p:spPr>
      </p:pic>
    </p:spTree>
    <p:extLst>
      <p:ext uri="{BB962C8B-B14F-4D97-AF65-F5344CB8AC3E}">
        <p14:creationId xmlns:p14="http://schemas.microsoft.com/office/powerpoint/2010/main" val="4090611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48882" y="544590"/>
            <a:ext cx="944257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Evaluation Benchmark: </a:t>
            </a:r>
            <a:r>
              <a:rPr lang="en-US" sz="4000" b="1" dirty="0" err="1">
                <a:solidFill>
                  <a:schemeClr val="tx1"/>
                </a:solidFill>
                <a:latin typeface="Times New Roman" panose="02020603050405020304" pitchFamily="18" charset="0"/>
                <a:cs typeface="Times New Roman" panose="02020603050405020304" pitchFamily="18" charset="0"/>
              </a:rPr>
              <a:t>SuperGLUE</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4759332C-D566-E70B-87F9-EAD4524EE1A8}"/>
              </a:ext>
            </a:extLst>
          </p:cNvPr>
          <p:cNvPicPr>
            <a:picLocks noGrp="1" noChangeAspect="1"/>
          </p:cNvPicPr>
          <p:nvPr>
            <p:ph type="pic" idx="1"/>
          </p:nvPr>
        </p:nvPicPr>
        <p:blipFill>
          <a:blip r:embed="rId3"/>
          <a:srcRect/>
          <a:stretch/>
        </p:blipFill>
        <p:spPr>
          <a:xfrm>
            <a:off x="3196637" y="1667040"/>
            <a:ext cx="8729534" cy="3171473"/>
          </a:xfrm>
        </p:spPr>
      </p:pic>
      <p:sp>
        <p:nvSpPr>
          <p:cNvPr id="3" name="Text Placeholder 22">
            <a:extLst>
              <a:ext uri="{FF2B5EF4-FFF2-40B4-BE49-F238E27FC236}">
                <a16:creationId xmlns:a16="http://schemas.microsoft.com/office/drawing/2014/main" id="{97FF9C81-E4CC-C939-2EF5-4C2BE1285703}"/>
              </a:ext>
            </a:extLst>
          </p:cNvPr>
          <p:cNvSpPr txBox="1">
            <a:spLocks/>
          </p:cNvSpPr>
          <p:nvPr/>
        </p:nvSpPr>
        <p:spPr>
          <a:xfrm>
            <a:off x="265828" y="5735549"/>
            <a:ext cx="11660343" cy="1155722"/>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r>
              <a:rPr lang="en-US" sz="2400" b="1" dirty="0" err="1">
                <a:solidFill>
                  <a:schemeClr val="tx1"/>
                </a:solidFill>
                <a:latin typeface="Times New Roman" panose="02020603050405020304" pitchFamily="18" charset="0"/>
                <a:cs typeface="Times New Roman" panose="02020603050405020304" pitchFamily="18" charset="0"/>
              </a:rPr>
              <a:t>SuperGLUE</a:t>
            </a:r>
            <a:r>
              <a:rPr lang="en-US" sz="2400" b="1" dirty="0">
                <a:solidFill>
                  <a:schemeClr val="tx1"/>
                </a:solidFill>
                <a:latin typeface="Times New Roman" panose="02020603050405020304" pitchFamily="18" charset="0"/>
                <a:cs typeface="Times New Roman" panose="02020603050405020304" pitchFamily="18" charset="0"/>
              </a:rPr>
              <a:t> (Successor of GLUE)  </a:t>
            </a:r>
            <a:r>
              <a:rPr lang="en-US" sz="2400" dirty="0">
                <a:solidFill>
                  <a:schemeClr val="tx1"/>
                </a:solidFill>
                <a:latin typeface="Times New Roman" panose="02020603050405020304" pitchFamily="18" charset="0"/>
                <a:cs typeface="Times New Roman" panose="02020603050405020304" pitchFamily="18" charset="0"/>
              </a:rPr>
              <a:t>introduced in 2019. It is a more challenging version of GLUE adding tasks that aren’t even in GLUE, for instance, multi-sentence reasoning, reading comprehension. The tasks included in it are shown in the figure.</a:t>
            </a:r>
          </a:p>
        </p:txBody>
      </p:sp>
      <p:pic>
        <p:nvPicPr>
          <p:cNvPr id="5" name="Picture 4">
            <a:extLst>
              <a:ext uri="{FF2B5EF4-FFF2-40B4-BE49-F238E27FC236}">
                <a16:creationId xmlns:a16="http://schemas.microsoft.com/office/drawing/2014/main" id="{8D271E19-F1DB-B1CA-AF38-74A14DAD37F6}"/>
              </a:ext>
            </a:extLst>
          </p:cNvPr>
          <p:cNvPicPr>
            <a:picLocks noChangeAspect="1"/>
          </p:cNvPicPr>
          <p:nvPr/>
        </p:nvPicPr>
        <p:blipFill>
          <a:blip r:embed="rId4"/>
          <a:srcRect/>
          <a:stretch/>
        </p:blipFill>
        <p:spPr>
          <a:xfrm>
            <a:off x="474369" y="1683764"/>
            <a:ext cx="2722268" cy="546251"/>
          </a:xfrm>
          <a:prstGeom prst="rect">
            <a:avLst/>
          </a:prstGeom>
        </p:spPr>
      </p:pic>
    </p:spTree>
    <p:extLst>
      <p:ext uri="{BB962C8B-B14F-4D97-AF65-F5344CB8AC3E}">
        <p14:creationId xmlns:p14="http://schemas.microsoft.com/office/powerpoint/2010/main" val="3415221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759332C-D566-E70B-87F9-EAD4524EE1A8}"/>
              </a:ext>
            </a:extLst>
          </p:cNvPr>
          <p:cNvPicPr>
            <a:picLocks noGrp="1" noChangeAspect="1"/>
          </p:cNvPicPr>
          <p:nvPr>
            <p:ph type="pic" idx="1"/>
          </p:nvPr>
        </p:nvPicPr>
        <p:blipFill>
          <a:blip r:embed="rId3"/>
          <a:srcRect/>
          <a:stretch/>
        </p:blipFill>
        <p:spPr>
          <a:xfrm>
            <a:off x="-11575" y="1166327"/>
            <a:ext cx="12110720" cy="5691673"/>
          </a:xfrm>
        </p:spPr>
      </p:pic>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48882" y="395300"/>
            <a:ext cx="944257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Evaluation Benchmark: Leader board</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791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48882" y="544590"/>
            <a:ext cx="944257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Benchmark for Massive Models</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2">
            <a:extLst>
              <a:ext uri="{FF2B5EF4-FFF2-40B4-BE49-F238E27FC236}">
                <a16:creationId xmlns:a16="http://schemas.microsoft.com/office/drawing/2014/main" id="{97FF9C81-E4CC-C939-2EF5-4C2BE1285703}"/>
              </a:ext>
            </a:extLst>
          </p:cNvPr>
          <p:cNvSpPr txBox="1">
            <a:spLocks/>
          </p:cNvSpPr>
          <p:nvPr/>
        </p:nvSpPr>
        <p:spPr>
          <a:xfrm>
            <a:off x="5886524" y="5330106"/>
            <a:ext cx="6149974" cy="1413604"/>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000" b="1" dirty="0">
                <a:solidFill>
                  <a:schemeClr val="tx1"/>
                </a:solidFill>
                <a:latin typeface="Times New Roman" panose="02020603050405020304" pitchFamily="18" charset="0"/>
                <a:cs typeface="Times New Roman" panose="02020603050405020304" pitchFamily="18" charset="0"/>
              </a:rPr>
              <a:t>BIG-Bench </a:t>
            </a:r>
            <a:r>
              <a:rPr lang="en-US" sz="2000" dirty="0">
                <a:solidFill>
                  <a:schemeClr val="tx1"/>
                </a:solidFill>
                <a:latin typeface="Times New Roman" panose="02020603050405020304" pitchFamily="18" charset="0"/>
                <a:cs typeface="Times New Roman" panose="02020603050405020304" pitchFamily="18" charset="0"/>
              </a:rPr>
              <a:t>contains 204 tasks including linguistics, childhood development, common sense, reasoning, software development and many more. It exists in three different sizes with different tasks. Reason for that is to make it cost effective.</a:t>
            </a:r>
          </a:p>
        </p:txBody>
      </p:sp>
      <p:pic>
        <p:nvPicPr>
          <p:cNvPr id="11" name="Picture Placeholder 10">
            <a:extLst>
              <a:ext uri="{FF2B5EF4-FFF2-40B4-BE49-F238E27FC236}">
                <a16:creationId xmlns:a16="http://schemas.microsoft.com/office/drawing/2014/main" id="{6170B274-652F-6979-86B4-E019C6EA7ACF}"/>
              </a:ext>
            </a:extLst>
          </p:cNvPr>
          <p:cNvPicPr>
            <a:picLocks noGrp="1" noChangeAspect="1"/>
          </p:cNvPicPr>
          <p:nvPr>
            <p:ph type="pic" idx="1"/>
          </p:nvPr>
        </p:nvPicPr>
        <p:blipFill>
          <a:blip r:embed="rId3"/>
          <a:stretch>
            <a:fillRect/>
          </a:stretch>
        </p:blipFill>
        <p:spPr>
          <a:xfrm>
            <a:off x="6534331" y="1355654"/>
            <a:ext cx="4854361" cy="3909399"/>
          </a:xfrm>
        </p:spPr>
      </p:pic>
      <p:pic>
        <p:nvPicPr>
          <p:cNvPr id="13" name="Picture 12">
            <a:extLst>
              <a:ext uri="{FF2B5EF4-FFF2-40B4-BE49-F238E27FC236}">
                <a16:creationId xmlns:a16="http://schemas.microsoft.com/office/drawing/2014/main" id="{D0234DD6-BBD9-41E0-4504-4AB68971CBAD}"/>
              </a:ext>
            </a:extLst>
          </p:cNvPr>
          <p:cNvPicPr>
            <a:picLocks noChangeAspect="1"/>
          </p:cNvPicPr>
          <p:nvPr/>
        </p:nvPicPr>
        <p:blipFill>
          <a:blip r:embed="rId4"/>
          <a:stretch>
            <a:fillRect/>
          </a:stretch>
        </p:blipFill>
        <p:spPr>
          <a:xfrm>
            <a:off x="958009" y="1355654"/>
            <a:ext cx="3863675" cy="3924640"/>
          </a:xfrm>
          <a:prstGeom prst="rect">
            <a:avLst/>
          </a:prstGeom>
        </p:spPr>
      </p:pic>
      <p:sp>
        <p:nvSpPr>
          <p:cNvPr id="14" name="Text Placeholder 22">
            <a:extLst>
              <a:ext uri="{FF2B5EF4-FFF2-40B4-BE49-F238E27FC236}">
                <a16:creationId xmlns:a16="http://schemas.microsoft.com/office/drawing/2014/main" id="{38009491-C092-374B-CD86-FF9D7D210ABD}"/>
              </a:ext>
            </a:extLst>
          </p:cNvPr>
          <p:cNvSpPr txBox="1">
            <a:spLocks/>
          </p:cNvSpPr>
          <p:nvPr/>
        </p:nvSpPr>
        <p:spPr>
          <a:xfrm>
            <a:off x="209342" y="5280294"/>
            <a:ext cx="5560695" cy="1472232"/>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lgn="ctr"/>
            <a:r>
              <a:rPr lang="en-US" sz="2000" b="1" dirty="0">
                <a:solidFill>
                  <a:schemeClr val="tx1"/>
                </a:solidFill>
                <a:latin typeface="Times New Roman" panose="02020603050405020304" pitchFamily="18" charset="0"/>
                <a:cs typeface="Times New Roman" panose="02020603050405020304" pitchFamily="18" charset="0"/>
              </a:rPr>
              <a:t>MMLU</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M</a:t>
            </a:r>
            <a:r>
              <a:rPr lang="en-US" sz="2000" dirty="0">
                <a:solidFill>
                  <a:schemeClr val="tx1"/>
                </a:solidFill>
                <a:latin typeface="Times New Roman" panose="02020603050405020304" pitchFamily="18" charset="0"/>
                <a:cs typeface="Times New Roman" panose="02020603050405020304" pitchFamily="18" charset="0"/>
              </a:rPr>
              <a:t>assive</a:t>
            </a:r>
            <a:r>
              <a:rPr lang="en-US" sz="2000" b="1" dirty="0">
                <a:solidFill>
                  <a:schemeClr val="tx1"/>
                </a:solidFill>
                <a:latin typeface="Times New Roman" panose="02020603050405020304" pitchFamily="18" charset="0"/>
                <a:cs typeface="Times New Roman" panose="02020603050405020304" pitchFamily="18" charset="0"/>
              </a:rPr>
              <a:t> M</a:t>
            </a:r>
            <a:r>
              <a:rPr lang="en-US" sz="2000" dirty="0">
                <a:solidFill>
                  <a:schemeClr val="tx1"/>
                </a:solidFill>
                <a:latin typeface="Times New Roman" panose="02020603050405020304" pitchFamily="18" charset="0"/>
                <a:cs typeface="Times New Roman" panose="02020603050405020304" pitchFamily="18" charset="0"/>
              </a:rPr>
              <a:t>ultitask</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L</a:t>
            </a:r>
            <a:r>
              <a:rPr lang="en-US" sz="2000" dirty="0">
                <a:solidFill>
                  <a:schemeClr val="tx1"/>
                </a:solidFill>
                <a:latin typeface="Times New Roman" panose="02020603050405020304" pitchFamily="18" charset="0"/>
                <a:cs typeface="Times New Roman" panose="02020603050405020304" pitchFamily="18" charset="0"/>
              </a:rPr>
              <a:t>anguage </a:t>
            </a:r>
            <a:r>
              <a:rPr lang="en-US" sz="2000" b="1" dirty="0">
                <a:solidFill>
                  <a:schemeClr val="tx1"/>
                </a:solidFill>
                <a:latin typeface="Times New Roman" panose="02020603050405020304" pitchFamily="18" charset="0"/>
                <a:cs typeface="Times New Roman" panose="02020603050405020304" pitchFamily="18" charset="0"/>
              </a:rPr>
              <a:t>U</a:t>
            </a:r>
            <a:r>
              <a:rPr lang="en-US" sz="2000" dirty="0">
                <a:solidFill>
                  <a:schemeClr val="tx1"/>
                </a:solidFill>
                <a:latin typeface="Times New Roman" panose="02020603050405020304" pitchFamily="18" charset="0"/>
                <a:cs typeface="Times New Roman" panose="02020603050405020304" pitchFamily="18" charset="0"/>
              </a:rPr>
              <a:t>nderstanding) introduced in 2021. It is specifically developed for modern LLMs. It has word knowledge and has tested on Math, history, CS, law and many more.</a:t>
            </a:r>
          </a:p>
        </p:txBody>
      </p:sp>
    </p:spTree>
    <p:extLst>
      <p:ext uri="{BB962C8B-B14F-4D97-AF65-F5344CB8AC3E}">
        <p14:creationId xmlns:p14="http://schemas.microsoft.com/office/powerpoint/2010/main" val="2636261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1548882" y="544590"/>
            <a:ext cx="9442579" cy="93734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Evaluation Benchmark: HELM</a:t>
            </a:r>
          </a:p>
        </p:txBody>
      </p:sp>
      <p:sp>
        <p:nvSpPr>
          <p:cNvPr id="2" name="Text Placeholder 22">
            <a:extLst>
              <a:ext uri="{FF2B5EF4-FFF2-40B4-BE49-F238E27FC236}">
                <a16:creationId xmlns:a16="http://schemas.microsoft.com/office/drawing/2014/main" id="{5DDE4BCB-9C3D-58EB-1244-23C4DFB4650E}"/>
              </a:ext>
            </a:extLst>
          </p:cNvPr>
          <p:cNvSpPr txBox="1">
            <a:spLocks/>
          </p:cNvSpPr>
          <p:nvPr/>
        </p:nvSpPr>
        <p:spPr>
          <a:xfrm>
            <a:off x="92855" y="5920657"/>
            <a:ext cx="12110720" cy="9373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4759332C-D566-E70B-87F9-EAD4524EE1A8}"/>
              </a:ext>
            </a:extLst>
          </p:cNvPr>
          <p:cNvPicPr>
            <a:picLocks noGrp="1" noChangeAspect="1"/>
          </p:cNvPicPr>
          <p:nvPr>
            <p:ph type="pic" idx="1"/>
          </p:nvPr>
        </p:nvPicPr>
        <p:blipFill>
          <a:blip r:embed="rId3"/>
          <a:srcRect/>
          <a:stretch/>
        </p:blipFill>
        <p:spPr>
          <a:xfrm>
            <a:off x="1124924" y="1207612"/>
            <a:ext cx="10046581" cy="4220345"/>
          </a:xfrm>
        </p:spPr>
      </p:pic>
      <p:sp>
        <p:nvSpPr>
          <p:cNvPr id="3" name="Text Placeholder 22">
            <a:extLst>
              <a:ext uri="{FF2B5EF4-FFF2-40B4-BE49-F238E27FC236}">
                <a16:creationId xmlns:a16="http://schemas.microsoft.com/office/drawing/2014/main" id="{97FF9C81-E4CC-C939-2EF5-4C2BE1285703}"/>
              </a:ext>
            </a:extLst>
          </p:cNvPr>
          <p:cNvSpPr txBox="1">
            <a:spLocks/>
          </p:cNvSpPr>
          <p:nvPr/>
        </p:nvSpPr>
        <p:spPr>
          <a:xfrm>
            <a:off x="92855" y="5181494"/>
            <a:ext cx="11906105" cy="14783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lvl="1"/>
            <a:r>
              <a:rPr lang="en-US" sz="2400" b="1" dirty="0">
                <a:solidFill>
                  <a:schemeClr val="tx1"/>
                </a:solidFill>
                <a:latin typeface="Times New Roman" panose="02020603050405020304" pitchFamily="18" charset="0"/>
                <a:cs typeface="Times New Roman" panose="02020603050405020304" pitchFamily="18" charset="0"/>
              </a:rPr>
              <a:t>HELM</a:t>
            </a:r>
            <a:r>
              <a:rPr lang="en-US" sz="24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H</a:t>
            </a:r>
            <a:r>
              <a:rPr lang="en-US" sz="2400" dirty="0">
                <a:solidFill>
                  <a:schemeClr val="tx1"/>
                </a:solidFill>
                <a:latin typeface="Times New Roman" panose="02020603050405020304" pitchFamily="18" charset="0"/>
                <a:cs typeface="Times New Roman" panose="02020603050405020304" pitchFamily="18" charset="0"/>
              </a:rPr>
              <a:t>olistic </a:t>
            </a:r>
            <a:r>
              <a:rPr lang="en-US" sz="2400" b="1" dirty="0">
                <a:solidFill>
                  <a:schemeClr val="tx1"/>
                </a:solidFill>
                <a:latin typeface="Times New Roman" panose="02020603050405020304" pitchFamily="18" charset="0"/>
                <a:cs typeface="Times New Roman" panose="02020603050405020304" pitchFamily="18" charset="0"/>
              </a:rPr>
              <a:t>E</a:t>
            </a:r>
            <a:r>
              <a:rPr lang="en-US" sz="2400" dirty="0">
                <a:solidFill>
                  <a:schemeClr val="tx1"/>
                </a:solidFill>
                <a:latin typeface="Times New Roman" panose="02020603050405020304" pitchFamily="18" charset="0"/>
                <a:cs typeface="Times New Roman" panose="02020603050405020304" pitchFamily="18" charset="0"/>
              </a:rPr>
              <a:t>valuation of </a:t>
            </a:r>
            <a:r>
              <a:rPr lang="en-US" sz="2400" b="1" dirty="0">
                <a:solidFill>
                  <a:schemeClr val="tx1"/>
                </a:solidFill>
                <a:latin typeface="Times New Roman" panose="02020603050405020304" pitchFamily="18" charset="0"/>
                <a:cs typeface="Times New Roman" panose="02020603050405020304" pitchFamily="18" charset="0"/>
              </a:rPr>
              <a:t>L</a:t>
            </a:r>
            <a:r>
              <a:rPr lang="en-US" sz="2400" dirty="0">
                <a:solidFill>
                  <a:schemeClr val="tx1"/>
                </a:solidFill>
                <a:latin typeface="Times New Roman" panose="02020603050405020304" pitchFamily="18" charset="0"/>
                <a:cs typeface="Times New Roman" panose="02020603050405020304" pitchFamily="18" charset="0"/>
              </a:rPr>
              <a:t>anguage </a:t>
            </a:r>
            <a:r>
              <a:rPr lang="en-US" sz="2400" b="1" dirty="0">
                <a:solidFill>
                  <a:schemeClr val="tx1"/>
                </a:solidFill>
                <a:latin typeface="Times New Roman" panose="02020603050405020304" pitchFamily="18" charset="0"/>
                <a:cs typeface="Times New Roman" panose="02020603050405020304" pitchFamily="18" charset="0"/>
              </a:rPr>
              <a:t>M</a:t>
            </a:r>
            <a:r>
              <a:rPr lang="en-US" sz="2400" dirty="0">
                <a:solidFill>
                  <a:schemeClr val="tx1"/>
                </a:solidFill>
                <a:latin typeface="Times New Roman" panose="02020603050405020304" pitchFamily="18" charset="0"/>
                <a:cs typeface="Times New Roman" panose="02020603050405020304" pitchFamily="18" charset="0"/>
              </a:rPr>
              <a:t>odels) measures seven different metrics across 16 core scenarios. It includes Fairness, Bias and Toxicity as metrics because now, LLMs are exhibiting more human behavior which may include harmful behavior sometimes. It is a living benchmark which can be evolve by adding new metrics or scenarios. </a:t>
            </a:r>
          </a:p>
        </p:txBody>
      </p:sp>
    </p:spTree>
    <p:extLst>
      <p:ext uri="{BB962C8B-B14F-4D97-AF65-F5344CB8AC3E}">
        <p14:creationId xmlns:p14="http://schemas.microsoft.com/office/powerpoint/2010/main" val="3673642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963919" y="417068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Model Architectures and pre-training objectives</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0784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6035040"/>
            <a:ext cx="11948159" cy="937342"/>
          </a:xfrm>
        </p:spPr>
        <p:txBody>
          <a:bodyPr>
            <a:norm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LLM pre-training at high level</a:t>
            </a: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233680" y="586822"/>
            <a:ext cx="11958320" cy="5031658"/>
          </a:xfrm>
        </p:spPr>
      </p:pic>
    </p:spTree>
    <p:extLst>
      <p:ext uri="{BB962C8B-B14F-4D97-AF65-F5344CB8AC3E}">
        <p14:creationId xmlns:p14="http://schemas.microsoft.com/office/powerpoint/2010/main" val="367026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FACF84-612D-EB15-BB53-9DE2E11FFE34}"/>
              </a:ext>
            </a:extLst>
          </p:cNvPr>
          <p:cNvSpPr>
            <a:spLocks noGrp="1"/>
          </p:cNvSpPr>
          <p:nvPr>
            <p:ph type="body" sz="half" idx="2"/>
          </p:nvPr>
        </p:nvSpPr>
        <p:spPr>
          <a:xfrm>
            <a:off x="578437" y="4650658"/>
            <a:ext cx="11029617" cy="2043881"/>
          </a:xfrm>
        </p:spPr>
        <p:txBody>
          <a:bodyPr>
            <a:noAutofit/>
          </a:bodyPr>
          <a:lstStyle/>
          <a:p>
            <a:pPr lvl="1"/>
            <a:r>
              <a:rPr lang="en-US" sz="2800" b="0" dirty="0">
                <a:solidFill>
                  <a:schemeClr val="tx1"/>
                </a:solidFill>
                <a:latin typeface="Times New Roman" panose="02020603050405020304" pitchFamily="18" charset="0"/>
                <a:cs typeface="Times New Roman" panose="02020603050405020304" pitchFamily="18" charset="0"/>
              </a:rPr>
              <a:t>Scale the resources of </a:t>
            </a:r>
            <a:r>
              <a:rPr lang="en-US" sz="2800" dirty="0">
                <a:solidFill>
                  <a:schemeClr val="tx1"/>
                </a:solidFill>
                <a:latin typeface="Times New Roman" panose="02020603050405020304" pitchFamily="18" charset="0"/>
                <a:cs typeface="Times New Roman" panose="02020603050405020304" pitchFamily="18" charset="0"/>
              </a:rPr>
              <a:t>RNN</a:t>
            </a:r>
            <a:r>
              <a:rPr lang="en-US" sz="2800" b="0" dirty="0">
                <a:solidFill>
                  <a:schemeClr val="tx1"/>
                </a:solidFill>
                <a:latin typeface="Times New Roman" panose="02020603050405020304" pitchFamily="18" charset="0"/>
                <a:cs typeface="Times New Roman" panose="02020603050405020304" pitchFamily="18" charset="0"/>
              </a:rPr>
              <a:t> to add more preceding words in the context (previous three words). Now, RNN is somewhat able to predict the next word. </a:t>
            </a:r>
          </a:p>
        </p:txBody>
      </p:sp>
      <p:pic>
        <p:nvPicPr>
          <p:cNvPr id="10" name="Content Placeholder 9">
            <a:extLst>
              <a:ext uri="{FF2B5EF4-FFF2-40B4-BE49-F238E27FC236}">
                <a16:creationId xmlns:a16="http://schemas.microsoft.com/office/drawing/2014/main" id="{A7E9DF0E-D51F-B412-C018-8929F2C4D5C4}"/>
              </a:ext>
            </a:extLst>
          </p:cNvPr>
          <p:cNvPicPr>
            <a:picLocks noGrp="1" noChangeAspect="1"/>
          </p:cNvPicPr>
          <p:nvPr>
            <p:ph type="pic" idx="1"/>
          </p:nvPr>
        </p:nvPicPr>
        <p:blipFill>
          <a:blip r:embed="rId3"/>
          <a:srcRect t="8270" b="8270"/>
          <a:stretch>
            <a:fillRect/>
          </a:stretch>
        </p:blipFill>
        <p:spPr>
          <a:xfrm>
            <a:off x="447675" y="600075"/>
            <a:ext cx="11290300" cy="3557588"/>
          </a:xfrm>
        </p:spPr>
      </p:pic>
    </p:spTree>
    <p:extLst>
      <p:ext uri="{BB962C8B-B14F-4D97-AF65-F5344CB8AC3E}">
        <p14:creationId xmlns:p14="http://schemas.microsoft.com/office/powerpoint/2010/main" val="3960167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0"/>
            <a:ext cx="10688321" cy="4575769"/>
          </a:xfrm>
        </p:spPr>
        <p:txBody>
          <a:bodyPr>
            <a:noAutofit/>
          </a:bodyPr>
          <a:lstStyle/>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source of unstructured data is the Internet. When data is scrapped, you need to process data to increase the quality, address bias and other harmful content . After this filter, only 1-3% tokens are left for training.</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LLM encodes the deep statistical representation of language developed. In this self supervised learning, the model internalizes patterns and structure present in the language.</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embeddings at the right side of the image is the encoded representation generated by encoder for each token.</a:t>
            </a:r>
          </a:p>
        </p:txBody>
      </p:sp>
    </p:spTree>
    <p:extLst>
      <p:ext uri="{BB962C8B-B14F-4D97-AF65-F5344CB8AC3E}">
        <p14:creationId xmlns:p14="http://schemas.microsoft.com/office/powerpoint/2010/main" val="1793797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0"/>
            <a:ext cx="10688321" cy="4575769"/>
          </a:xfrm>
        </p:spPr>
        <p:txBody>
          <a:bodyPr>
            <a:noAutofit/>
          </a:bodyPr>
          <a:lstStyle/>
          <a:p>
            <a:pPr marL="457200"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three different architectures of transformer models.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Autoencoder models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Autoregressive models</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Sequence to sequence models</a:t>
            </a:r>
          </a:p>
          <a:p>
            <a:pPr marL="457200"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Every variant is pre-trained using a different objective and has different use cases.</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19028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0"/>
            <a:ext cx="1068832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Autoencoding Models</a:t>
            </a:r>
            <a:r>
              <a:rPr lang="en-US" sz="2800" dirty="0">
                <a:solidFill>
                  <a:schemeClr val="tx1"/>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Pre-trained using </a:t>
            </a:r>
            <a:r>
              <a:rPr lang="en-US" sz="2800" b="1" dirty="0">
                <a:solidFill>
                  <a:schemeClr val="tx1"/>
                </a:solidFill>
                <a:latin typeface="Times New Roman" panose="02020603050405020304" pitchFamily="18" charset="0"/>
                <a:cs typeface="Times New Roman" panose="02020603050405020304" pitchFamily="18" charset="0"/>
              </a:rPr>
              <a:t>Masked Language Modelling (MLM</a:t>
            </a:r>
            <a:r>
              <a:rPr lang="en-US" sz="2800" dirty="0">
                <a:solidFill>
                  <a:schemeClr val="tx1"/>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Token in input sequence is randomly masked and it’s objective is to predict mask token to reconstruct the original sentence. This is called </a:t>
            </a:r>
            <a:r>
              <a:rPr lang="en-US" sz="2800" b="1" dirty="0">
                <a:solidFill>
                  <a:schemeClr val="tx1"/>
                </a:solidFill>
                <a:latin typeface="Times New Roman" panose="02020603050405020304" pitchFamily="18" charset="0"/>
                <a:cs typeface="Times New Roman" panose="02020603050405020304" pitchFamily="18" charset="0"/>
              </a:rPr>
              <a:t>denoising objective</a:t>
            </a:r>
            <a:r>
              <a:rPr lang="en-US" sz="2800" dirty="0">
                <a:solidFill>
                  <a:schemeClr val="tx1"/>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This model has an understanding of full context of a token (bi-directional context)</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Use case:</a:t>
            </a:r>
          </a:p>
          <a:p>
            <a:pPr marL="1371600" lvl="2" indent="-457200">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Sentence Classification (sentiment analysis), token level task(NER), word classification.</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Examples: </a:t>
            </a:r>
            <a:r>
              <a:rPr lang="en-US" sz="2800" dirty="0">
                <a:solidFill>
                  <a:schemeClr val="tx1"/>
                </a:solidFill>
                <a:latin typeface="Times New Roman" panose="02020603050405020304" pitchFamily="18" charset="0"/>
                <a:cs typeface="Times New Roman" panose="02020603050405020304" pitchFamily="18" charset="0"/>
              </a:rPr>
              <a:t>BERT, ROBERTA</a:t>
            </a:r>
          </a:p>
        </p:txBody>
      </p:sp>
    </p:spTree>
    <p:extLst>
      <p:ext uri="{BB962C8B-B14F-4D97-AF65-F5344CB8AC3E}">
        <p14:creationId xmlns:p14="http://schemas.microsoft.com/office/powerpoint/2010/main" val="252975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6035040"/>
            <a:ext cx="11948159" cy="937342"/>
          </a:xfrm>
        </p:spPr>
        <p:txBody>
          <a:bodyPr>
            <a:normAutofit/>
          </a:bodyPr>
          <a:lstStyle/>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370840" y="1084662"/>
            <a:ext cx="11450320" cy="5031658"/>
          </a:xfrm>
        </p:spPr>
      </p:pic>
    </p:spTree>
    <p:extLst>
      <p:ext uri="{BB962C8B-B14F-4D97-AF65-F5344CB8AC3E}">
        <p14:creationId xmlns:p14="http://schemas.microsoft.com/office/powerpoint/2010/main" val="33113795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0"/>
            <a:ext cx="1068832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Autoregressive Models</a:t>
            </a:r>
            <a:r>
              <a:rPr lang="en-US" sz="2800" dirty="0">
                <a:solidFill>
                  <a:schemeClr val="tx1"/>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Pre-trained using </a:t>
            </a:r>
            <a:r>
              <a:rPr lang="en-US" sz="2800" b="1" dirty="0">
                <a:solidFill>
                  <a:schemeClr val="tx1"/>
                </a:solidFill>
                <a:latin typeface="Times New Roman" panose="02020603050405020304" pitchFamily="18" charset="0"/>
                <a:cs typeface="Times New Roman" panose="02020603050405020304" pitchFamily="18" charset="0"/>
              </a:rPr>
              <a:t>Causal Language Modelling (CLM</a:t>
            </a:r>
            <a:r>
              <a:rPr lang="en-US" sz="2800" dirty="0">
                <a:solidFill>
                  <a:schemeClr val="tx1"/>
                </a:solidFill>
                <a:latin typeface="Times New Roman" panose="02020603050405020304" pitchFamily="18" charset="0"/>
                <a:cs typeface="Times New Roman" panose="02020603050405020304" pitchFamily="18" charset="0"/>
              </a:rPr>
              <a:t>). It’s objective is to </a:t>
            </a:r>
            <a:r>
              <a:rPr lang="en-US" sz="2800" b="1" dirty="0">
                <a:solidFill>
                  <a:schemeClr val="tx1"/>
                </a:solidFill>
                <a:latin typeface="Times New Roman" panose="02020603050405020304" pitchFamily="18" charset="0"/>
                <a:cs typeface="Times New Roman" panose="02020603050405020304" pitchFamily="18" charset="0"/>
              </a:rPr>
              <a:t>predict the next token </a:t>
            </a:r>
            <a:r>
              <a:rPr lang="en-US" sz="2800" dirty="0">
                <a:solidFill>
                  <a:schemeClr val="tx1"/>
                </a:solidFill>
                <a:latin typeface="Times New Roman" panose="02020603050405020304" pitchFamily="18" charset="0"/>
                <a:cs typeface="Times New Roman" panose="02020603050405020304" pitchFamily="18" charset="0"/>
              </a:rPr>
              <a:t>based on the previous sequence of tokens.</a:t>
            </a:r>
            <a:endParaRPr lang="en-US" sz="2800" b="1" dirty="0">
              <a:solidFill>
                <a:schemeClr val="tx1"/>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Model can only see the previous tokens up to the token that is to be predicted (</a:t>
            </a:r>
            <a:r>
              <a:rPr lang="en-US" sz="2800" dirty="0" err="1">
                <a:solidFill>
                  <a:schemeClr val="tx1"/>
                </a:solidFill>
                <a:latin typeface="Times New Roman" panose="02020603050405020304" pitchFamily="18" charset="0"/>
                <a:cs typeface="Times New Roman" panose="02020603050405020304" pitchFamily="18" charset="0"/>
              </a:rPr>
              <a:t>uni</a:t>
            </a:r>
            <a:r>
              <a:rPr lang="en-US" sz="2800" dirty="0">
                <a:solidFill>
                  <a:schemeClr val="tx1"/>
                </a:solidFill>
                <a:latin typeface="Times New Roman" panose="02020603050405020304" pitchFamily="18" charset="0"/>
                <a:cs typeface="Times New Roman" panose="02020603050405020304" pitchFamily="18" charset="0"/>
              </a:rPr>
              <a:t>-directional context). Model iterates over the sequence to predict the every next token. </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Only the decoder part of the original transformer architecture is used.</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Use case:</a:t>
            </a:r>
          </a:p>
          <a:p>
            <a:pPr marL="1371600" lvl="2" indent="-457200">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Text Generation</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Examples: </a:t>
            </a:r>
            <a:r>
              <a:rPr lang="en-US" sz="2800" dirty="0">
                <a:solidFill>
                  <a:schemeClr val="tx1"/>
                </a:solidFill>
                <a:latin typeface="Times New Roman" panose="02020603050405020304" pitchFamily="18" charset="0"/>
                <a:cs typeface="Times New Roman" panose="02020603050405020304" pitchFamily="18" charset="0"/>
              </a:rPr>
              <a:t>GPT, BLOOM</a:t>
            </a:r>
          </a:p>
        </p:txBody>
      </p:sp>
    </p:spTree>
    <p:extLst>
      <p:ext uri="{BB962C8B-B14F-4D97-AF65-F5344CB8AC3E}">
        <p14:creationId xmlns:p14="http://schemas.microsoft.com/office/powerpoint/2010/main" val="1790075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6035040"/>
            <a:ext cx="11948159" cy="937342"/>
          </a:xfrm>
        </p:spPr>
        <p:txBody>
          <a:bodyPr>
            <a:normAutofit/>
          </a:bodyPr>
          <a:lstStyle/>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370840" y="1084662"/>
            <a:ext cx="11450320" cy="5031658"/>
          </a:xfrm>
        </p:spPr>
      </p:pic>
    </p:spTree>
    <p:extLst>
      <p:ext uri="{BB962C8B-B14F-4D97-AF65-F5344CB8AC3E}">
        <p14:creationId xmlns:p14="http://schemas.microsoft.com/office/powerpoint/2010/main" val="39947642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568959" y="1449110"/>
            <a:ext cx="10688321" cy="4575769"/>
          </a:xfrm>
        </p:spPr>
        <p:txBody>
          <a:bodyPr>
            <a:noAutofit/>
          </a:bodyPr>
          <a:lstStyle/>
          <a:p>
            <a:pPr marL="457200"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Sequence to Sequence Models</a:t>
            </a:r>
            <a:r>
              <a:rPr lang="en-US" sz="2800" dirty="0">
                <a:solidFill>
                  <a:schemeClr val="tx1"/>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 pre-train objective varies from model to model. It uses both the encoder and decoder part of the transformer architecture</a:t>
            </a:r>
            <a:endParaRPr lang="en-US" sz="2800" b="1" dirty="0">
              <a:solidFill>
                <a:schemeClr val="tx1"/>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Here, the objective T5 model is mentioned, called as </a:t>
            </a:r>
            <a:r>
              <a:rPr lang="en-US" sz="2800" b="1" dirty="0">
                <a:solidFill>
                  <a:schemeClr val="tx1"/>
                </a:solidFill>
                <a:latin typeface="Times New Roman" panose="02020603050405020304" pitchFamily="18" charset="0"/>
                <a:cs typeface="Times New Roman" panose="02020603050405020304" pitchFamily="18" charset="0"/>
              </a:rPr>
              <a:t>Reconstruct Span</a:t>
            </a:r>
            <a:r>
              <a:rPr lang="en-US" sz="2800" dirty="0">
                <a:solidFill>
                  <a:schemeClr val="tx1"/>
                </a:solidFill>
                <a:latin typeface="Times New Roman" panose="02020603050405020304" pitchFamily="18" charset="0"/>
                <a:cs typeface="Times New Roman" panose="02020603050405020304" pitchFamily="18" charset="0"/>
              </a:rPr>
              <a:t>.</a:t>
            </a:r>
            <a:r>
              <a:rPr lang="en-US" sz="2800" b="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The randomly masked tokens are replaced by the sentinel value. The decoder objective is to reconstruct the masked tokens autoregressively. Output is the sentinel value followed by the predicted tokens inside a span.</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Use case:</a:t>
            </a:r>
          </a:p>
          <a:p>
            <a:pPr marL="1371600" lvl="2" indent="-457200">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Translation, Summarization, Question Answering</a:t>
            </a:r>
          </a:p>
          <a:p>
            <a:pPr marL="914400" lvl="1" indent="-457200">
              <a:buFont typeface="Wingdings" panose="05000000000000000000" pitchFamily="2" charset="2"/>
              <a:buChar char="§"/>
            </a:pPr>
            <a:r>
              <a:rPr lang="en-US" sz="2800" b="1" dirty="0">
                <a:solidFill>
                  <a:schemeClr val="tx1"/>
                </a:solidFill>
                <a:latin typeface="Times New Roman" panose="02020603050405020304" pitchFamily="18" charset="0"/>
                <a:cs typeface="Times New Roman" panose="02020603050405020304" pitchFamily="18" charset="0"/>
              </a:rPr>
              <a:t>Examples: </a:t>
            </a:r>
            <a:r>
              <a:rPr lang="en-US" sz="2800" dirty="0">
                <a:solidFill>
                  <a:schemeClr val="tx1"/>
                </a:solidFill>
                <a:latin typeface="Times New Roman" panose="02020603050405020304" pitchFamily="18" charset="0"/>
                <a:cs typeface="Times New Roman" panose="02020603050405020304" pitchFamily="18" charset="0"/>
              </a:rPr>
              <a:t>T5, BART</a:t>
            </a:r>
          </a:p>
        </p:txBody>
      </p:sp>
    </p:spTree>
    <p:extLst>
      <p:ext uri="{BB962C8B-B14F-4D97-AF65-F5344CB8AC3E}">
        <p14:creationId xmlns:p14="http://schemas.microsoft.com/office/powerpoint/2010/main" val="1487728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0" y="6035040"/>
            <a:ext cx="11948159" cy="937342"/>
          </a:xfrm>
        </p:spPr>
        <p:txBody>
          <a:bodyPr>
            <a:normAutofit/>
          </a:bodyPr>
          <a:lstStyle/>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710CC3B-DB6E-66E1-3AC7-DE33D03FDB8D}"/>
              </a:ext>
            </a:extLst>
          </p:cNvPr>
          <p:cNvPicPr>
            <a:picLocks noGrp="1" noChangeAspect="1"/>
          </p:cNvPicPr>
          <p:nvPr>
            <p:ph type="pic" idx="1"/>
          </p:nvPr>
        </p:nvPicPr>
        <p:blipFill>
          <a:blip r:embed="rId3"/>
          <a:srcRect/>
          <a:stretch/>
        </p:blipFill>
        <p:spPr>
          <a:xfrm>
            <a:off x="370840" y="1084662"/>
            <a:ext cx="11450320" cy="5031658"/>
          </a:xfrm>
        </p:spPr>
      </p:pic>
    </p:spTree>
    <p:extLst>
      <p:ext uri="{BB962C8B-B14F-4D97-AF65-F5344CB8AC3E}">
        <p14:creationId xmlns:p14="http://schemas.microsoft.com/office/powerpoint/2010/main" val="103241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23520" y="637732"/>
            <a:ext cx="5587999" cy="6220268"/>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811519" y="3429000"/>
            <a:ext cx="6551657" cy="1290320"/>
          </a:xfrm>
        </p:spPr>
        <p:txBody>
          <a:bodyPr anchor="b">
            <a:normAutofit fontScale="90000"/>
          </a:bodyPr>
          <a:lstStyle/>
          <a:p>
            <a:pPr algn="ctr"/>
            <a:r>
              <a:rPr lang="en-US" sz="5400" b="1" cap="none" dirty="0">
                <a:solidFill>
                  <a:schemeClr val="tx1"/>
                </a:solidFill>
                <a:latin typeface="Times New Roman" panose="02020603050405020304" pitchFamily="18" charset="0"/>
                <a:cs typeface="Times New Roman" panose="02020603050405020304" pitchFamily="18" charset="0"/>
              </a:rPr>
              <a:t>Fine Tuning with Instruction Prompts</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119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36D898-667A-26A4-DB8B-A8E4F6482153}"/>
              </a:ext>
            </a:extLst>
          </p:cNvPr>
          <p:cNvSpPr>
            <a:spLocks noGrp="1"/>
          </p:cNvSpPr>
          <p:nvPr>
            <p:ph type="body" sz="half" idx="2"/>
          </p:nvPr>
        </p:nvSpPr>
        <p:spPr>
          <a:xfrm>
            <a:off x="640080" y="1097280"/>
            <a:ext cx="10546080" cy="5212080"/>
          </a:xfrm>
        </p:spPr>
        <p:txBody>
          <a:bodyPr>
            <a:noAutofit/>
          </a:bodyPr>
          <a:lstStyle/>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When you have chosen your base model, it doesn’t necessarily responds to the prompts we give. In fact, it doesn’t know how to respond to your prompts. </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There comes </a:t>
            </a:r>
            <a:r>
              <a:rPr lang="en-US" sz="2800" b="1" dirty="0">
                <a:solidFill>
                  <a:schemeClr val="tx1"/>
                </a:solidFill>
                <a:latin typeface="Times New Roman" panose="02020603050405020304" pitchFamily="18" charset="0"/>
                <a:cs typeface="Times New Roman" panose="02020603050405020304" pitchFamily="18" charset="0"/>
              </a:rPr>
              <a:t>Instruction fine tuning</a:t>
            </a:r>
            <a:r>
              <a:rPr lang="en-US" sz="2800" i="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that helps the model to change the behavior. It helps model to improve it’s ability to respond against a specific use case. </a:t>
            </a:r>
          </a:p>
          <a:p>
            <a:pPr marL="914400" lvl="1" indent="-457200">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Till now, we have improved the performance of LLM using In- context learning(ICL). Larger LLMs can even learn how to correctly carry out the instruction using zero-shot inference. However, smaller LLMs, becomes helpful with one or few shot inference.</a:t>
            </a:r>
          </a:p>
          <a:p>
            <a:pPr marL="914400" lvl="1" indent="-457200">
              <a:buFont typeface="Wingdings" panose="05000000000000000000" pitchFamily="2" charset="2"/>
              <a:buChar char="§"/>
            </a:pPr>
            <a:endParaRPr lang="en-US" sz="28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83703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9677</TotalTime>
  <Words>8246</Words>
  <Application>Microsoft Office PowerPoint</Application>
  <PresentationFormat>Widescreen</PresentationFormat>
  <Paragraphs>580</Paragraphs>
  <Slides>165</Slides>
  <Notes>156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Gill Sans MT</vt:lpstr>
      <vt:lpstr>Times New Roman</vt:lpstr>
      <vt:lpstr>Wingdings</vt:lpstr>
      <vt:lpstr>Wingdings 2</vt:lpstr>
      <vt:lpstr>Dividend</vt:lpstr>
      <vt:lpstr>Large Language Models  (LLM)</vt:lpstr>
      <vt:lpstr>Outline</vt:lpstr>
      <vt:lpstr>Large  Language Models</vt:lpstr>
      <vt:lpstr>PowerPoint Presentation</vt:lpstr>
      <vt:lpstr>PowerPoint Presentation</vt:lpstr>
      <vt:lpstr>PowerPoint Presentation</vt:lpstr>
      <vt:lpstr>PowerPoint Presentation</vt:lpstr>
      <vt:lpstr>Working of state-of-art LM</vt:lpstr>
      <vt:lpstr>PowerPoint Presentation</vt:lpstr>
      <vt:lpstr>PowerPoint Presentation</vt:lpstr>
      <vt:lpstr>Language Complexity </vt:lpstr>
      <vt:lpstr>Language Complexity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and Prompt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Generative AI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Architectures and pre-training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 Tuning with Instruction Prompts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 Tuning with  PEFT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Reinforcement Learning from  Human Feedback (RLHF)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&amp; Large Language Models (LLM)</dc:title>
  <dc:creator>Azka Saddiqa</dc:creator>
  <cp:lastModifiedBy>Azka Saddiqa</cp:lastModifiedBy>
  <cp:revision>83</cp:revision>
  <dcterms:created xsi:type="dcterms:W3CDTF">2023-09-26T04:50:25Z</dcterms:created>
  <dcterms:modified xsi:type="dcterms:W3CDTF">2023-10-11T10:37:02Z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